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Донцы в Париже. Взаимопроникновение и языковое влияние двух </a:t>
            </a:r>
            <a:r>
              <a:rPr lang="ru-RU" dirty="0" smtClean="0"/>
              <a:t>культур</a:t>
            </a:r>
            <a:br>
              <a:rPr lang="ru-RU" dirty="0" smtClean="0"/>
            </a:br>
            <a:r>
              <a:rPr lang="ru-RU" sz="3200" dirty="0" smtClean="0">
                <a:solidFill>
                  <a:srgbClr val="FFC000"/>
                </a:solidFill>
              </a:rPr>
              <a:t>Выполнил: кадет 9А класса</a:t>
            </a:r>
            <a:br>
              <a:rPr lang="ru-RU" sz="3200" dirty="0" smtClean="0">
                <a:solidFill>
                  <a:srgbClr val="FFC000"/>
                </a:solidFill>
              </a:rPr>
            </a:br>
            <a:r>
              <a:rPr lang="ru-RU" sz="3200" dirty="0" err="1" smtClean="0">
                <a:solidFill>
                  <a:srgbClr val="FFC000"/>
                </a:solidFill>
              </a:rPr>
              <a:t>Хаишбашян</a:t>
            </a:r>
            <a:r>
              <a:rPr lang="ru-RU" sz="3200" dirty="0" smtClean="0">
                <a:solidFill>
                  <a:srgbClr val="FFC000"/>
                </a:solidFill>
              </a:rPr>
              <a:t> Егор</a:t>
            </a:r>
            <a:br>
              <a:rPr lang="ru-RU" sz="3200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 Научный руководитель: учитель французского языка</a:t>
            </a:r>
            <a:br>
              <a:rPr lang="ru-RU" sz="3200" dirty="0" smtClean="0">
                <a:solidFill>
                  <a:srgbClr val="FFC000"/>
                </a:solidFill>
              </a:rPr>
            </a:br>
            <a:r>
              <a:rPr lang="ru-RU" sz="3200" dirty="0" err="1" smtClean="0">
                <a:solidFill>
                  <a:srgbClr val="FFC000"/>
                </a:solidFill>
              </a:rPr>
              <a:t>Гагулина</a:t>
            </a:r>
            <a:r>
              <a:rPr lang="ru-RU" sz="3200" dirty="0" smtClean="0">
                <a:solidFill>
                  <a:srgbClr val="FFC000"/>
                </a:solidFill>
              </a:rPr>
              <a:t> О.А.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13039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Список используемой литературы:</a:t>
            </a:r>
            <a:b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75000"/>
                  </a:schemeClr>
                </a:solidFill>
              </a:rPr>
              <a:t>Березович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Е.Л., Г.И. </a:t>
            </a:r>
            <a:r>
              <a:rPr lang="ru-RU" sz="1800" b="1" dirty="0" err="1">
                <a:solidFill>
                  <a:schemeClr val="accent6">
                    <a:lumMod val="75000"/>
                  </a:schemeClr>
                </a:solidFill>
              </a:rPr>
              <a:t>Кабакова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Россия и Франция: диалог языковых стереотипов – М.: РАН. 2019.</a:t>
            </a:r>
            <a:br>
              <a:rPr lang="ru-RU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75000"/>
                  </a:schemeClr>
                </a:solidFill>
              </a:rPr>
              <a:t>Брикс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Г. О. Р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. Примечания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Брикса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к «Истории конницы»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Денисона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//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Денисон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Д. История конницы. Кн. 2. М., 2001. С. 249.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75000"/>
                  </a:schemeClr>
                </a:solidFill>
              </a:rPr>
              <a:t>Булдыменко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П. В., Кузнецов П. Е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Los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infernos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picadorеs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// Воин. 2003. № 11. С. 43. </a:t>
            </a:r>
            <a:br>
              <a:rPr lang="ru-RU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75000"/>
                  </a:schemeClr>
                </a:solidFill>
              </a:rPr>
              <a:t>Булдыменко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П. В.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Уланы герцогства Варшавского // Воин. 2003. № 13.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Гладышев А. В.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 Казаки во Франции в 1814 году: образ и коллективная память. </a:t>
            </a:r>
            <a:br>
              <a:rPr lang="ru-RU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Губина М. В.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 Особенности образа России и русских в сознании французских современников в 1814–1818 годах.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Донское казачество в Отечественной войне 1812 г. и заграничных походах русской армии 1813– 1814 гг. : сб. док. Ростов н/Д, 2012. </a:t>
            </a:r>
            <a:br>
              <a:rPr lang="ru-RU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b="1" dirty="0" err="1">
                <a:solidFill>
                  <a:schemeClr val="accent6">
                    <a:lumMod val="75000"/>
                  </a:schemeClr>
                </a:solidFill>
              </a:rPr>
              <a:t>Лашук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А.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Наполеон. История всех походов и битв. 1796–1815. М., 2008. </a:t>
            </a:r>
            <a:br>
              <a:rPr lang="ru-RU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Россия и мир глазами друг друга: из истории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взаимовосприятия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. М., 2002.</a:t>
            </a:r>
            <a:br>
              <a:rPr lang="ru-RU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b="1" dirty="0" err="1">
                <a:solidFill>
                  <a:schemeClr val="accent6">
                    <a:lumMod val="75000"/>
                  </a:schemeClr>
                </a:solidFill>
              </a:rPr>
              <a:t>Cапожников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А. И.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ВОЙСКО ДОНСКОЕ В НАПОЛЕОНОВСКИХ ВОЙНАХ: КАМПАНИИ 1805–1807 гг.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Санк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-Петербург, 2008</a:t>
            </a:r>
            <a:br>
              <a:rPr lang="ru-RU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Шереметьев О. В.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«Польские казаки»: история корпуса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кракусов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// Воин. 2002. № 10. С. 30. </a:t>
            </a:r>
            <a:br>
              <a:rPr lang="ru-RU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6">
                    <a:lumMod val="75000"/>
                  </a:schemeClr>
                </a:solidFill>
              </a:rPr>
              <a:t>Чандлер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 Д.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Военные кампании Наполеона. Триумф и трагедия завоевателя / [пер. с англ. Н. Б. Черных-Кедровой]. М., 2001. </a:t>
            </a:r>
            <a:br>
              <a:rPr lang="ru-RU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2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0871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bg2"/>
                </a:solidFill>
              </a:rPr>
              <a:t>Цель: </a:t>
            </a:r>
            <a:r>
              <a:rPr lang="ru-RU" sz="2800" dirty="0">
                <a:solidFill>
                  <a:schemeClr val="bg2"/>
                </a:solidFill>
              </a:rPr>
              <a:t>рассмотреть влияние казаков, их образа на культуру и язык французов XIX века</a:t>
            </a:r>
            <a:r>
              <a:rPr lang="ru-RU" sz="2800" dirty="0" smtClean="0">
                <a:solidFill>
                  <a:schemeClr val="bg2"/>
                </a:solidFill>
              </a:rPr>
              <a:t>.</a:t>
            </a:r>
            <a:br>
              <a:rPr lang="ru-RU" sz="2800" dirty="0" smtClean="0">
                <a:solidFill>
                  <a:schemeClr val="bg2"/>
                </a:solidFill>
              </a:rPr>
            </a:br>
            <a:r>
              <a:rPr lang="ru-RU" sz="2800" dirty="0">
                <a:solidFill>
                  <a:schemeClr val="bg2"/>
                </a:solidFill>
              </a:rPr>
              <a:t>Задачи:</a:t>
            </a:r>
            <a:br>
              <a:rPr lang="ru-RU" sz="2800" dirty="0">
                <a:solidFill>
                  <a:schemeClr val="bg2"/>
                </a:solidFill>
              </a:rPr>
            </a:br>
            <a:r>
              <a:rPr lang="ru-RU" sz="2800" dirty="0">
                <a:solidFill>
                  <a:schemeClr val="bg2"/>
                </a:solidFill>
              </a:rPr>
              <a:t>- анализ особенностей культурного влияния казачества, под предводительством атамана Платова на культуру Франции;</a:t>
            </a:r>
            <a:br>
              <a:rPr lang="ru-RU" sz="2800" dirty="0">
                <a:solidFill>
                  <a:schemeClr val="bg2"/>
                </a:solidFill>
              </a:rPr>
            </a:br>
            <a:r>
              <a:rPr lang="ru-RU" sz="2800" dirty="0">
                <a:solidFill>
                  <a:schemeClr val="bg2"/>
                </a:solidFill>
              </a:rPr>
              <a:t>- выявление факторов распространения этого влияния;</a:t>
            </a:r>
            <a:br>
              <a:rPr lang="ru-RU" sz="2800" dirty="0">
                <a:solidFill>
                  <a:schemeClr val="bg2"/>
                </a:solidFill>
              </a:rPr>
            </a:br>
            <a:r>
              <a:rPr lang="ru-RU" sz="2800" dirty="0">
                <a:solidFill>
                  <a:schemeClr val="bg2"/>
                </a:solidFill>
              </a:rPr>
              <a:t>- развитие самостоятельной познавательной деятельности;</a:t>
            </a:r>
            <a:br>
              <a:rPr lang="ru-RU" sz="2800" dirty="0">
                <a:solidFill>
                  <a:schemeClr val="bg2"/>
                </a:solidFill>
              </a:rPr>
            </a:br>
            <a:r>
              <a:rPr lang="ru-RU" sz="2800" dirty="0">
                <a:solidFill>
                  <a:schemeClr val="bg2"/>
                </a:solidFill>
              </a:rPr>
              <a:t>- приобретение навыков работы с большими объемами информации;</a:t>
            </a:r>
            <a:br>
              <a:rPr lang="ru-RU" sz="2800" dirty="0">
                <a:solidFill>
                  <a:schemeClr val="bg2"/>
                </a:solidFill>
              </a:rPr>
            </a:br>
            <a:r>
              <a:rPr lang="ru-RU" sz="2800" dirty="0">
                <a:solidFill>
                  <a:schemeClr val="bg2"/>
                </a:solidFill>
              </a:rPr>
              <a:t>- приобщение к культуре и традициям казачества и страны изучаемого языка.</a:t>
            </a:r>
          </a:p>
        </p:txBody>
      </p:sp>
    </p:spTree>
    <p:extLst>
      <p:ext uri="{BB962C8B-B14F-4D97-AF65-F5344CB8AC3E}">
        <p14:creationId xmlns:p14="http://schemas.microsoft.com/office/powerpoint/2010/main" val="145114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— Париж! Париж! — вырвалось из тысяч грудей солдат и офицеров. Атаман Платов достал зрительную трубу и медленно стал рассматривать столицу Французской империи.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18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– </a:t>
            </a:r>
            <a:r>
              <a:rPr lang="ru-RU" dirty="0" err="1">
                <a:solidFill>
                  <a:srgbClr val="FF0000"/>
                </a:solidFill>
              </a:rPr>
              <a:t>Les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cosagues</a:t>
            </a:r>
            <a:r>
              <a:rPr lang="ru-RU" dirty="0">
                <a:solidFill>
                  <a:srgbClr val="FF0000"/>
                </a:solidFill>
              </a:rPr>
              <a:t>! </a:t>
            </a:r>
            <a:r>
              <a:rPr lang="en-US" dirty="0">
                <a:solidFill>
                  <a:srgbClr val="FF0000"/>
                </a:solidFill>
              </a:rPr>
              <a:t>Les </a:t>
            </a:r>
            <a:r>
              <a:rPr lang="en-US" dirty="0" err="1">
                <a:solidFill>
                  <a:srgbClr val="FF0000"/>
                </a:solidFill>
              </a:rPr>
              <a:t>enfants</a:t>
            </a:r>
            <a:r>
              <a:rPr lang="en-US" dirty="0">
                <a:solidFill>
                  <a:srgbClr val="FF0000"/>
                </a:solidFill>
              </a:rPr>
              <a:t> des Steppes! (</a:t>
            </a:r>
            <a:r>
              <a:rPr lang="ru-RU" dirty="0">
                <a:solidFill>
                  <a:srgbClr val="FF0000"/>
                </a:solidFill>
              </a:rPr>
              <a:t>Казаки</a:t>
            </a:r>
            <a:r>
              <a:rPr lang="en-US" dirty="0">
                <a:solidFill>
                  <a:srgbClr val="FF0000"/>
                </a:solidFill>
              </a:rPr>
              <a:t>! </a:t>
            </a:r>
            <a:r>
              <a:rPr lang="ru-RU" dirty="0">
                <a:solidFill>
                  <a:srgbClr val="FF0000"/>
                </a:solidFill>
              </a:rPr>
              <a:t>Дети степей!).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 любопытством и страхом глазели парижане на грозных своих противников, теперь с добродушным видом вступавших в столицу Франции. </a:t>
            </a:r>
          </a:p>
        </p:txBody>
      </p:sp>
    </p:spTree>
    <p:extLst>
      <p:ext uri="{BB962C8B-B14F-4D97-AF65-F5344CB8AC3E}">
        <p14:creationId xmlns:p14="http://schemas.microsoft.com/office/powerpoint/2010/main" val="129418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2304256"/>
          </a:xfrm>
        </p:spPr>
        <p:txBody>
          <a:bodyPr>
            <a:normAutofit fontScale="90000"/>
          </a:bodyPr>
          <a:lstStyle/>
          <a:p>
            <a:r>
              <a:rPr lang="ru-RU" dirty="0"/>
              <a:t>«Поскребите русского — и вы обнаружите казака, поскребите казака — и вы обнаружите медведя». </a:t>
            </a:r>
          </a:p>
        </p:txBody>
      </p:sp>
      <p:pic>
        <p:nvPicPr>
          <p:cNvPr id="2051" name="Picture 3" descr="C:\Users\Французкий\Desktop\я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05074"/>
            <a:ext cx="6336704" cy="402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855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Шатобриан вспоминает , как русские солдаты в Париже «шествовали по улицам в окружении французских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сорванцов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771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bg1"/>
                </a:solidFill>
              </a:rPr>
              <a:t>Березина (</a:t>
            </a:r>
            <a:r>
              <a:rPr lang="ru-RU" dirty="0" err="1">
                <a:solidFill>
                  <a:schemeClr val="bg1"/>
                </a:solidFill>
              </a:rPr>
              <a:t>Bérézina</a:t>
            </a:r>
            <a:r>
              <a:rPr lang="ru-RU" dirty="0">
                <a:solidFill>
                  <a:schemeClr val="bg1"/>
                </a:solidFill>
              </a:rPr>
              <a:t>) стала широко употребительной метафорой разгрома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F</a:t>
            </a:r>
            <a:r>
              <a:rPr lang="ru-RU" dirty="0" err="1" smtClean="0">
                <a:solidFill>
                  <a:schemeClr val="bg1"/>
                </a:solidFill>
              </a:rPr>
              <a:t>aire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brûler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Moscou</a:t>
            </a:r>
            <a:r>
              <a:rPr lang="ru-RU" dirty="0">
                <a:solidFill>
                  <a:schemeClr val="bg1"/>
                </a:solidFill>
              </a:rPr>
              <a:t> (поджечь Москву) означало ‘приготовить колоссальный пунш’</a:t>
            </a:r>
          </a:p>
        </p:txBody>
      </p:sp>
    </p:spTree>
    <p:extLst>
      <p:ext uri="{BB962C8B-B14F-4D97-AF65-F5344CB8AC3E}">
        <p14:creationId xmlns:p14="http://schemas.microsoft.com/office/powerpoint/2010/main" val="160276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r>
              <a:rPr lang="ru-RU" dirty="0" err="1"/>
              <a:t>С</a:t>
            </a:r>
            <a:r>
              <a:rPr lang="ru-RU" dirty="0" err="1" smtClean="0"/>
              <a:t>osaque</a:t>
            </a:r>
            <a:r>
              <a:rPr lang="ru-RU" dirty="0" smtClean="0"/>
              <a:t> </a:t>
            </a:r>
            <a:r>
              <a:rPr lang="ru-RU" dirty="0"/>
              <a:t>– это ‘два-три снопа, сверху накрытые еще одним’ (Нижний Мен), ‘четыре-пять снопов, сверху накрытые другим, колосьями вниз’ ,‘девять снопов, сверху накрытые десятым’</a:t>
            </a:r>
          </a:p>
        </p:txBody>
      </p:sp>
    </p:spTree>
    <p:extLst>
      <p:ext uri="{BB962C8B-B14F-4D97-AF65-F5344CB8AC3E}">
        <p14:creationId xmlns:p14="http://schemas.microsoft.com/office/powerpoint/2010/main" val="1802252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pPr algn="l"/>
            <a:r>
              <a:rPr lang="ru-RU" sz="3200" dirty="0" err="1">
                <a:solidFill>
                  <a:srgbClr val="FFFF00"/>
                </a:solidFill>
              </a:rPr>
              <a:t>С</a:t>
            </a:r>
            <a:r>
              <a:rPr lang="ru-RU" sz="3200" dirty="0" err="1" smtClean="0">
                <a:solidFill>
                  <a:srgbClr val="FFFF00"/>
                </a:solidFill>
              </a:rPr>
              <a:t>osaque</a:t>
            </a:r>
            <a:r>
              <a:rPr lang="ru-RU" sz="3200" dirty="0">
                <a:solidFill>
                  <a:srgbClr val="FFFF00"/>
                </a:solidFill>
              </a:rPr>
              <a:t> («казак») приобрело дополнительные значения: «страшный и жестокий персонаж</a:t>
            </a:r>
            <a:r>
              <a:rPr lang="ru-RU" sz="3200" dirty="0" smtClean="0">
                <a:solidFill>
                  <a:srgbClr val="FFFF00"/>
                </a:solidFill>
              </a:rPr>
              <a:t>».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>
                <a:solidFill>
                  <a:srgbClr val="FFFF00"/>
                </a:solidFill>
              </a:rPr>
              <a:t>П</a:t>
            </a:r>
            <a:r>
              <a:rPr lang="ru-RU" sz="3200" dirty="0" smtClean="0">
                <a:solidFill>
                  <a:srgbClr val="FFFF00"/>
                </a:solidFill>
              </a:rPr>
              <a:t>рилагательное </a:t>
            </a:r>
            <a:r>
              <a:rPr lang="ru-RU" sz="3200" dirty="0" err="1">
                <a:solidFill>
                  <a:srgbClr val="FFFF00"/>
                </a:solidFill>
              </a:rPr>
              <a:t>cosaque</a:t>
            </a:r>
            <a:r>
              <a:rPr lang="ru-RU" sz="3200" dirty="0">
                <a:solidFill>
                  <a:srgbClr val="FFFF00"/>
                </a:solidFill>
              </a:rPr>
              <a:t> — «жестокий, грубый</a:t>
            </a:r>
            <a:r>
              <a:rPr lang="ru-RU" sz="3200" dirty="0" smtClean="0">
                <a:solidFill>
                  <a:srgbClr val="FFFF00"/>
                </a:solidFill>
              </a:rPr>
              <a:t>».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>
                <a:solidFill>
                  <a:srgbClr val="FFFF00"/>
                </a:solidFill>
              </a:rPr>
              <a:t>Г</a:t>
            </a:r>
            <a:r>
              <a:rPr lang="ru-RU" sz="3200" dirty="0" smtClean="0">
                <a:solidFill>
                  <a:srgbClr val="FFFF00"/>
                </a:solidFill>
              </a:rPr>
              <a:t>лагол </a:t>
            </a:r>
            <a:r>
              <a:rPr lang="ru-RU" sz="3200" dirty="0" err="1">
                <a:solidFill>
                  <a:srgbClr val="FFFF00"/>
                </a:solidFill>
              </a:rPr>
              <a:t>cosaquer</a:t>
            </a:r>
            <a:r>
              <a:rPr lang="ru-RU" sz="3200" dirty="0">
                <a:solidFill>
                  <a:srgbClr val="FFFF00"/>
                </a:solidFill>
              </a:rPr>
              <a:t> — «оглушать</a:t>
            </a:r>
            <a:r>
              <a:rPr lang="ru-RU" sz="3200" dirty="0" smtClean="0">
                <a:solidFill>
                  <a:srgbClr val="FFFF00"/>
                </a:solidFill>
              </a:rPr>
              <a:t>».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>
                <a:solidFill>
                  <a:srgbClr val="FFFF00"/>
                </a:solidFill>
              </a:rPr>
              <a:t>П</a:t>
            </a:r>
            <a:r>
              <a:rPr lang="ru-RU" sz="3200" dirty="0" smtClean="0">
                <a:solidFill>
                  <a:srgbClr val="FFFF00"/>
                </a:solidFill>
              </a:rPr>
              <a:t>ричастие </a:t>
            </a:r>
            <a:r>
              <a:rPr lang="ru-RU" sz="3200" dirty="0" err="1" smtClean="0">
                <a:solidFill>
                  <a:srgbClr val="FFFF00"/>
                </a:solidFill>
              </a:rPr>
              <a:t>cosaqué</a:t>
            </a:r>
            <a:r>
              <a:rPr lang="ru-RU" sz="3200" dirty="0" smtClean="0">
                <a:solidFill>
                  <a:srgbClr val="FFFF00"/>
                </a:solidFill>
              </a:rPr>
              <a:t> - </a:t>
            </a:r>
            <a:r>
              <a:rPr lang="ru-RU" sz="3200" dirty="0">
                <a:solidFill>
                  <a:srgbClr val="FFFF00"/>
                </a:solidFill>
              </a:rPr>
              <a:t>«захваченный в плен казаками</a:t>
            </a:r>
            <a:r>
              <a:rPr lang="ru-RU" sz="3200" dirty="0" smtClean="0">
                <a:solidFill>
                  <a:srgbClr val="FFFF00"/>
                </a:solidFill>
              </a:rPr>
              <a:t>».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>
                <a:solidFill>
                  <a:srgbClr val="FFFF00"/>
                </a:solidFill>
              </a:rPr>
              <a:t>В</a:t>
            </a:r>
            <a:r>
              <a:rPr lang="ru-RU" sz="3200" dirty="0" smtClean="0">
                <a:solidFill>
                  <a:srgbClr val="FFFF00"/>
                </a:solidFill>
              </a:rPr>
              <a:t>ыражение </a:t>
            </a:r>
            <a:r>
              <a:rPr lang="ru-RU" sz="3200" dirty="0">
                <a:solidFill>
                  <a:srgbClr val="FFFF00"/>
                </a:solidFill>
              </a:rPr>
              <a:t>à </a:t>
            </a:r>
            <a:r>
              <a:rPr lang="ru-RU" sz="3200" dirty="0" err="1">
                <a:solidFill>
                  <a:srgbClr val="FFFF00"/>
                </a:solidFill>
              </a:rPr>
              <a:t>la</a:t>
            </a:r>
            <a:r>
              <a:rPr lang="ru-RU" sz="3200" dirty="0">
                <a:solidFill>
                  <a:srgbClr val="FFFF00"/>
                </a:solidFill>
              </a:rPr>
              <a:t> </a:t>
            </a:r>
            <a:r>
              <a:rPr lang="ru-RU" sz="3200" dirty="0" err="1">
                <a:solidFill>
                  <a:srgbClr val="FFFF00"/>
                </a:solidFill>
              </a:rPr>
              <a:t>cosaque</a:t>
            </a:r>
            <a:r>
              <a:rPr lang="ru-RU" sz="3200" dirty="0">
                <a:solidFill>
                  <a:srgbClr val="FFFF00"/>
                </a:solidFill>
              </a:rPr>
              <a:t> — «нахрапом», «наскоком</a:t>
            </a:r>
            <a:r>
              <a:rPr lang="ru-RU" sz="3200" dirty="0" smtClean="0">
                <a:solidFill>
                  <a:srgbClr val="FFFF00"/>
                </a:solidFill>
              </a:rPr>
              <a:t>».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en-US" sz="3200" dirty="0" err="1">
                <a:solidFill>
                  <a:srgbClr val="FFFF00"/>
                </a:solidFill>
              </a:rPr>
              <a:t>E</a:t>
            </a:r>
            <a:r>
              <a:rPr lang="ru-RU" sz="3200" dirty="0" err="1" smtClean="0">
                <a:solidFill>
                  <a:srgbClr val="FFFF00"/>
                </a:solidFill>
              </a:rPr>
              <a:t>stomac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cosaque</a:t>
            </a:r>
            <a:r>
              <a:rPr lang="ru-RU" sz="3200" dirty="0" smtClean="0">
                <a:solidFill>
                  <a:srgbClr val="FFFF00"/>
                </a:solidFill>
              </a:rPr>
              <a:t> (казачий желудок), </a:t>
            </a:r>
            <a:r>
              <a:rPr lang="ru-RU" sz="3200" dirty="0">
                <a:solidFill>
                  <a:srgbClr val="FFFF00"/>
                </a:solidFill>
              </a:rPr>
              <a:t>означающее "отменный </a:t>
            </a:r>
            <a:r>
              <a:rPr lang="ru-RU" sz="3200" dirty="0" smtClean="0">
                <a:solidFill>
                  <a:srgbClr val="FFFF00"/>
                </a:solidFill>
              </a:rPr>
              <a:t>аппетит).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1383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123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Донцы в Париже. Взаимопроникновение и языковое влияние двух культур Выполнил: кадет 9А класса Хаишбашян Егор  Научный руководитель: учитель французского языка Гагулина О.А. </vt:lpstr>
      <vt:lpstr>Цель: рассмотреть влияние казаков, их образа на культуру и язык французов XIX века. Задачи: - анализ особенностей культурного влияния казачества, под предводительством атамана Платова на культуру Франции; - выявление факторов распространения этого влияния; - развитие самостоятельной познавательной деятельности; - приобретение навыков работы с большими объемами информации; - приобщение к культуре и традициям казачества и страны изучаемого языка.</vt:lpstr>
      <vt:lpstr>— Париж! Париж! — вырвалось из тысяч грудей солдат и офицеров. Атаман Платов достал зрительную трубу и медленно стал рассматривать столицу Французской империи. </vt:lpstr>
      <vt:lpstr>– Les cosagues! Les enfants des Steppes! (Казаки! Дети степей!). С любопытством и страхом глазели парижане на грозных своих противников, теперь с добродушным видом вступавших в столицу Франции. </vt:lpstr>
      <vt:lpstr>«Поскребите русского — и вы обнаружите казака, поскребите казака — и вы обнаружите медведя». </vt:lpstr>
      <vt:lpstr>Шатобриан вспоминает , как русские солдаты в Париже «шествовали по улицам в окружении французских сорванцов</vt:lpstr>
      <vt:lpstr>Березина (Bérézina) стала широко употребительной метафорой разгрома. Faire brûler Moscou (поджечь Москву) означало ‘приготовить колоссальный пунш’</vt:lpstr>
      <vt:lpstr>Сosaque – это ‘два-три снопа, сверху накрытые еще одним’ (Нижний Мен), ‘четыре-пять снопов, сверху накрытые другим, колосьями вниз’ ,‘девять снопов, сверху накрытые десятым’</vt:lpstr>
      <vt:lpstr>Сosaque («казак») приобрело дополнительные значения: «страшный и жестокий персонаж». Прилагательное cosaque — «жестокий, грубый». Глагол cosaquer — «оглушать».  Причастие cosaqué - «захваченный в плен казаками». Выражение à la cosaque — «нахрапом», «наскоком». Estomac cosaque (казачий желудок), означающее "отменный аппетит).</vt:lpstr>
      <vt:lpstr>Список используемой литературы:  Березович Е.Л., Г.И. Кабакова. Россия и Франция: диалог языковых стереотипов – М.: РАН. 2019.  Брикс Г. О. Р. Примечания Брикса к «Истории конницы» Денисона // Денисон Д. История конницы. Кн. 2. М., 2001. С. 249.   Булдыменко П. В., Кузнецов П. Е. Los infernos picadorеs // Воин. 2003. № 11. С. 43.   Булдыменко П. В. Уланы герцогства Варшавского // Воин. 2003. № 13.   Гладышев А. В. Казаки во Франции в 1814 году: образ и коллективная память.  Губина М. В. Особенности образа России и русских в сознании французских современников в 1814–1818 годах.   Донское казачество в Отечественной войне 1812 г. и заграничных походах русской армии 1813– 1814 гг. : сб. док. Ростов н/Д, 2012.  Лашук А. Наполеон. История всех походов и битв. 1796–1815. М., 2008.  Россия и мир глазами друг друга: из истории взаимовосприятия. М., 2002. Cапожников А. И. ВОЙСКО ДОНСКОЕ В НАПОЛЕОНОВСКИХ ВОЙНАХ: КАМПАНИИ 1805–1807 гг. Санк-Петербург, 2008  Шереметьев О. В. «Польские казаки»: история корпуса кракусов // Воин. 2002. № 10. С. 30.   Чандлер Д. Военные кампании Наполеона. Триумф и трагедия завоевателя / [пер. с англ. Н. Б. Черных-Кедровой]. М., 2001.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Донцы в Париже. Взаимопроникновение и языковое влияние двух культур Выполнил: кадет 9А класса Хаишбашян Егор  Научный руководитель: учитель французского языка Гагулина О.А.</dc:title>
  <dc:creator>Французкий</dc:creator>
  <cp:lastModifiedBy>Французкий</cp:lastModifiedBy>
  <cp:revision>7</cp:revision>
  <dcterms:created xsi:type="dcterms:W3CDTF">2023-03-01T06:06:44Z</dcterms:created>
  <dcterms:modified xsi:type="dcterms:W3CDTF">2023-03-01T07:33:58Z</dcterms:modified>
</cp:coreProperties>
</file>