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9.jpeg" ContentType="image/jpeg"/>
  <Override PartName="/ppt/media/image12.jpeg" ContentType="image/jpeg"/>
  <Override PartName="/ppt/media/image13.jpeg" ContentType="image/jpeg"/>
  <Override PartName="/ppt/media/image8.jpeg" ContentType="image/jpeg"/>
  <Override PartName="/ppt/media/image11.jpeg" ContentType="image/jpeg"/>
  <Override PartName="/ppt/media/image7.jpeg" ContentType="image/jpeg"/>
  <Override PartName="/ppt/media/image10.jpeg" ContentType="image/jpeg"/>
  <Override PartName="/ppt/media/image4.jpeg" ContentType="image/jpeg"/>
  <Override PartName="/ppt/media/image21.jpeg" ContentType="image/jpeg"/>
  <Override PartName="/ppt/media/image19.jpeg" ContentType="image/jpeg"/>
  <Override PartName="/ppt/media/image3.jpeg" ContentType="image/jpeg"/>
  <Override PartName="/ppt/media/image20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6.jpeg" ContentType="image/jpeg"/>
  <Override PartName="/ppt/media/image1.png" ContentType="image/png"/>
  <Override PartName="/ppt/media/image14.jpeg" ContentType="image/jpeg"/>
  <Override PartName="/ppt/media/image2.jpeg" ContentType="image/jpeg"/>
  <Override PartName="/ppt/media/image5.jpeg" ContentType="image/jpeg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_rels/notesSlide15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Click to move the slide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dt" idx="34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ftr" idx="35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6"/>
          <p:cNvSpPr>
            <a:spLocks noGrp="1"/>
          </p:cNvSpPr>
          <p:nvPr>
            <p:ph type="sldNum" idx="36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58F40C8-B8D5-4D19-8254-DA17B0FAF6D2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ECD1206-01FA-447E-8C4D-4589B3968C66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E9D2700-7F2E-47AB-B1C0-7B34F0D69C38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52D5614-9962-45DC-9861-F64BD1B32C5F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9F23054-0FF3-4D65-ACAF-703C5B9A3D02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F488D22-9429-4E31-B21E-BF3782E44C75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68DA460-3409-485C-8D2D-D958D71C7F6E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E6B4E07-CD36-417A-9543-611B92743A63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E95496F-016A-4C35-A994-792628D171A8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8DA4022-144F-4050-B24A-3C1CEB734D64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C63F99-D965-4527-8299-0C9581DF33C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E9D15C95-BBB8-41FF-9AB5-070FB4FE0E4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61E63F3A-5901-43BC-BE98-5DE8ACD8110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5043C27-99D6-47D6-8C14-255E3E38B3F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8358294-E9B4-4C1F-8E0E-AF23EC9BC8B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217D483-9C6B-4747-ADA1-B90F8CAAD75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867AF12-17E5-44B2-A529-70629BBD114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0851135-C853-428C-AA24-EA358B3A2A4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6E0F0929-6847-4B28-8297-5C42A129D59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BD2E761-8F95-4D15-89CB-B6BFC765002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BBA134F7-4CE3-4111-B17C-7DA58F8B565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E4FA034-5266-4FA8-8429-3BBD0322B783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1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112449A-F403-4C53-8EBB-BB860AA6039F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0EE256B-D441-4CCA-8C99-0DF7DB8E4350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EA211FC-F55E-447F-A4D8-ABCE4E074522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8323180-31F7-4BB7-8CEF-0C3B373D8A25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5D5593F-5CA3-48EA-830F-450FA3DA7011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88F25A4-E70D-4871-AE2E-6D26543404E8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4611EC6-4C10-41A4-9D8F-1F2E22244B16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083B27B-C3B3-43BF-A682-D2657EEBCD04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D87A64A-6565-43D2-A904-363839576DD9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EB97513-2A4F-4135-8CB0-5444FF5529A6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6" descr=""/>
          <p:cNvPicPr/>
          <p:nvPr/>
        </p:nvPicPr>
        <p:blipFill>
          <a:blip r:embed="rId1"/>
          <a:stretch/>
        </p:blipFill>
        <p:spPr>
          <a:xfrm>
            <a:off x="-115200" y="-32400"/>
            <a:ext cx="12306960" cy="6922440"/>
          </a:xfrm>
          <a:prstGeom prst="rect">
            <a:avLst/>
          </a:prstGeom>
          <a:ln w="0">
            <a:noFill/>
          </a:ln>
        </p:spPr>
      </p:pic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739880" y="223524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93651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lt1"/>
                </a:solidFill>
                <a:latin typeface="Formular"/>
              </a:rPr>
              <a:t>Методика подготовки и организации современных военно-спортивных игр 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2890800" y="555444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ru-RU" sz="2400" spc="-1" strike="noStrike">
                <a:solidFill>
                  <a:schemeClr val="lt1"/>
                </a:solidFill>
                <a:latin typeface="Formular"/>
              </a:rPr>
              <a:t>Директор филиала ЦРВСП в Тюменской области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ru-RU" sz="2400" spc="-1" strike="noStrike">
                <a:solidFill>
                  <a:schemeClr val="lt1"/>
                </a:solidFill>
                <a:latin typeface="Formular"/>
              </a:rPr>
              <a:t>Игорь Владимирович Ревякин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6" descr=""/>
          <p:cNvPicPr/>
          <p:nvPr/>
        </p:nvPicPr>
        <p:blipFill>
          <a:blip r:embed="rId1"/>
          <a:stretch/>
        </p:blipFill>
        <p:spPr>
          <a:xfrm>
            <a:off x="-115200" y="-32400"/>
            <a:ext cx="12306960" cy="6922440"/>
          </a:xfrm>
          <a:prstGeom prst="rect">
            <a:avLst/>
          </a:prstGeom>
          <a:ln w="0">
            <a:noFill/>
          </a:ln>
        </p:spPr>
      </p:pic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048120" y="49960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br>
              <a:rPr sz="3200"/>
            </a:b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Calibri"/>
              </a:rPr>
              <a:t>         </a:t>
            </a:r>
            <a:r>
              <a:rPr b="1" lang="ru-RU" sz="3200" spc="-1" strike="noStrike">
                <a:solidFill>
                  <a:schemeClr val="lt1"/>
                </a:solidFill>
                <a:latin typeface="Formular"/>
              </a:rPr>
              <a:t>Современные военно-спортивные игры: </a:t>
            </a:r>
            <a:br>
              <a:rPr sz="3200"/>
            </a:b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Formular"/>
              </a:rPr>
              <a:t>Суворовский натиск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игра в лесном массиве с проживанием и питанием в полевых условиях в течение двух дней; 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дневные и ночные тактические задачи в составе группы;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общекомандный зачет по 4 видам соревнований;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соревнования руководителей делегаций.</a:t>
            </a:r>
            <a:br>
              <a:rPr sz="3200"/>
            </a:br>
            <a:br>
              <a:rPr sz="3200"/>
            </a:br>
            <a:br>
              <a:rPr sz="3200"/>
            </a:b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9" name="Рисунок 3" descr=""/>
          <p:cNvPicPr/>
          <p:nvPr/>
        </p:nvPicPr>
        <p:blipFill>
          <a:blip r:embed="rId2"/>
          <a:stretch/>
        </p:blipFill>
        <p:spPr>
          <a:xfrm>
            <a:off x="38160" y="4996080"/>
            <a:ext cx="2641320" cy="1757880"/>
          </a:xfrm>
          <a:prstGeom prst="rect">
            <a:avLst/>
          </a:prstGeom>
          <a:ln w="0">
            <a:noFill/>
          </a:ln>
        </p:spPr>
      </p:pic>
      <p:pic>
        <p:nvPicPr>
          <p:cNvPr id="100" name="Рисунок 5" descr=""/>
          <p:cNvPicPr/>
          <p:nvPr/>
        </p:nvPicPr>
        <p:blipFill>
          <a:blip r:embed="rId3"/>
          <a:stretch/>
        </p:blipFill>
        <p:spPr>
          <a:xfrm>
            <a:off x="38160" y="1125360"/>
            <a:ext cx="2641320" cy="1757880"/>
          </a:xfrm>
          <a:prstGeom prst="rect">
            <a:avLst/>
          </a:prstGeom>
          <a:ln w="0">
            <a:noFill/>
          </a:ln>
        </p:spPr>
      </p:pic>
      <p:pic>
        <p:nvPicPr>
          <p:cNvPr id="101" name="Рисунок 8" descr=""/>
          <p:cNvPicPr/>
          <p:nvPr/>
        </p:nvPicPr>
        <p:blipFill>
          <a:blip r:embed="rId4"/>
          <a:stretch/>
        </p:blipFill>
        <p:spPr>
          <a:xfrm>
            <a:off x="38160" y="3060720"/>
            <a:ext cx="2641320" cy="175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6" descr=""/>
          <p:cNvPicPr/>
          <p:nvPr/>
        </p:nvPicPr>
        <p:blipFill>
          <a:blip r:embed="rId1"/>
          <a:stretch/>
        </p:blipFill>
        <p:spPr>
          <a:xfrm>
            <a:off x="-115200" y="-32400"/>
            <a:ext cx="12306960" cy="6922440"/>
          </a:xfrm>
          <a:prstGeom prst="rect">
            <a:avLst/>
          </a:prstGeom>
          <a:ln w="0">
            <a:noFill/>
          </a:ln>
        </p:spPr>
      </p:pic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048120" y="4103280"/>
            <a:ext cx="93542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br>
              <a:rPr sz="3200"/>
            </a:b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Calibri"/>
              </a:rPr>
              <a:t>         </a:t>
            </a:r>
            <a:r>
              <a:rPr b="1" lang="ru-RU" sz="3200" spc="-1" strike="noStrike">
                <a:solidFill>
                  <a:schemeClr val="lt1"/>
                </a:solidFill>
                <a:latin typeface="Formular"/>
              </a:rPr>
              <a:t>Современные военно-спортивные игры: </a:t>
            </a:r>
            <a:br>
              <a:rPr sz="3200"/>
            </a:b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Formular"/>
              </a:rPr>
              <a:t>Путь ВОИНА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экстремальный забег по пересеченной местности; 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протяженность маршрута 2, 5 километра 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(включая «Тропу разведчика»);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общекомандный зачет;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памятный сувенир каждому участнику.</a:t>
            </a:r>
            <a:br>
              <a:rPr sz="3200"/>
            </a:br>
            <a:br>
              <a:rPr sz="3200"/>
            </a:b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04" name="Рисунок 3" descr=""/>
          <p:cNvPicPr/>
          <p:nvPr/>
        </p:nvPicPr>
        <p:blipFill>
          <a:blip r:embed="rId2"/>
          <a:stretch/>
        </p:blipFill>
        <p:spPr>
          <a:xfrm>
            <a:off x="95400" y="4956480"/>
            <a:ext cx="2741760" cy="1824840"/>
          </a:xfrm>
          <a:prstGeom prst="rect">
            <a:avLst/>
          </a:prstGeom>
          <a:ln w="0">
            <a:noFill/>
          </a:ln>
        </p:spPr>
      </p:pic>
      <p:pic>
        <p:nvPicPr>
          <p:cNvPr id="105" name="Рисунок 5" descr=""/>
          <p:cNvPicPr/>
          <p:nvPr/>
        </p:nvPicPr>
        <p:blipFill>
          <a:blip r:embed="rId3"/>
          <a:stretch/>
        </p:blipFill>
        <p:spPr>
          <a:xfrm>
            <a:off x="54000" y="1051920"/>
            <a:ext cx="2741760" cy="1827000"/>
          </a:xfrm>
          <a:prstGeom prst="rect">
            <a:avLst/>
          </a:prstGeom>
          <a:ln w="0">
            <a:noFill/>
          </a:ln>
        </p:spPr>
      </p:pic>
      <p:pic>
        <p:nvPicPr>
          <p:cNvPr id="106" name="Рисунок 8" descr=""/>
          <p:cNvPicPr/>
          <p:nvPr/>
        </p:nvPicPr>
        <p:blipFill>
          <a:blip r:embed="rId4"/>
          <a:stretch/>
        </p:blipFill>
        <p:spPr>
          <a:xfrm>
            <a:off x="95400" y="2961720"/>
            <a:ext cx="2741760" cy="182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6" descr=""/>
          <p:cNvPicPr/>
          <p:nvPr/>
        </p:nvPicPr>
        <p:blipFill>
          <a:blip r:embed="rId1"/>
          <a:stretch/>
        </p:blipFill>
        <p:spPr>
          <a:xfrm>
            <a:off x="-115200" y="-32400"/>
            <a:ext cx="12306960" cy="6922440"/>
          </a:xfrm>
          <a:prstGeom prst="rect">
            <a:avLst/>
          </a:prstGeom>
          <a:ln w="0">
            <a:noFill/>
          </a:ln>
        </p:spPr>
      </p:pic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048120" y="468072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br>
              <a:rPr sz="3200"/>
            </a:b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Calibri"/>
              </a:rPr>
              <a:t>         </a:t>
            </a:r>
            <a:r>
              <a:rPr b="1" lang="ru-RU" sz="3200" spc="-1" strike="noStrike">
                <a:solidFill>
                  <a:schemeClr val="lt1"/>
                </a:solidFill>
                <a:latin typeface="Formular"/>
              </a:rPr>
              <a:t>Современные военно-спортивные игры: </a:t>
            </a:r>
            <a:br>
              <a:rPr sz="3200"/>
            </a:b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Formular"/>
              </a:rPr>
              <a:t>Пауэртлон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комбинированные упражнения на силовую выносливость и уровень стрелковой подготовки; 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личный и командный зачет;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стрельба из страйкбольного/ пневматического/ спортивного оружия;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эстафетный формат соревнований.</a:t>
            </a:r>
            <a:br>
              <a:rPr sz="3200"/>
            </a:br>
            <a:br>
              <a:rPr sz="3200"/>
            </a:b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09" name="Рисунок 3" descr=""/>
          <p:cNvPicPr/>
          <p:nvPr/>
        </p:nvPicPr>
        <p:blipFill>
          <a:blip r:embed="rId2"/>
          <a:stretch/>
        </p:blipFill>
        <p:spPr>
          <a:xfrm>
            <a:off x="0" y="4953600"/>
            <a:ext cx="2767320" cy="1841760"/>
          </a:xfrm>
          <a:prstGeom prst="rect">
            <a:avLst/>
          </a:prstGeom>
          <a:ln w="0">
            <a:noFill/>
          </a:ln>
        </p:spPr>
      </p:pic>
      <p:pic>
        <p:nvPicPr>
          <p:cNvPr id="110" name="Рисунок 5" descr=""/>
          <p:cNvPicPr/>
          <p:nvPr/>
        </p:nvPicPr>
        <p:blipFill>
          <a:blip r:embed="rId3"/>
          <a:stretch/>
        </p:blipFill>
        <p:spPr>
          <a:xfrm>
            <a:off x="0" y="3016440"/>
            <a:ext cx="2767320" cy="1841760"/>
          </a:xfrm>
          <a:prstGeom prst="rect">
            <a:avLst/>
          </a:prstGeom>
          <a:ln w="0">
            <a:noFill/>
          </a:ln>
        </p:spPr>
      </p:pic>
      <p:pic>
        <p:nvPicPr>
          <p:cNvPr id="111" name="Рисунок 8" descr=""/>
          <p:cNvPicPr/>
          <p:nvPr/>
        </p:nvPicPr>
        <p:blipFill>
          <a:blip r:embed="rId4"/>
          <a:stretch/>
        </p:blipFill>
        <p:spPr>
          <a:xfrm>
            <a:off x="0" y="1015920"/>
            <a:ext cx="2767320" cy="184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6" descr=""/>
          <p:cNvPicPr/>
          <p:nvPr/>
        </p:nvPicPr>
        <p:blipFill>
          <a:blip r:embed="rId1"/>
          <a:stretch/>
        </p:blipFill>
        <p:spPr>
          <a:xfrm>
            <a:off x="-115200" y="-32400"/>
            <a:ext cx="12306960" cy="6922440"/>
          </a:xfrm>
          <a:prstGeom prst="rect">
            <a:avLst/>
          </a:prstGeom>
          <a:ln w="0"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048120" y="45028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br>
              <a:rPr sz="3200"/>
            </a:b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Calibri"/>
              </a:rPr>
              <a:t>         </a:t>
            </a:r>
            <a:r>
              <a:rPr b="1" lang="ru-RU" sz="3200" spc="-1" strike="noStrike">
                <a:solidFill>
                  <a:schemeClr val="lt1"/>
                </a:solidFill>
                <a:latin typeface="Formular"/>
              </a:rPr>
              <a:t>Современные военно-спортивные игры: </a:t>
            </a:r>
            <a:br>
              <a:rPr sz="3200"/>
            </a:b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Formular"/>
              </a:rPr>
              <a:t>Военно-спортивная эстафета «Будь готов»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универсальная комбинированная эстафета (силовые упражнения и военно-прикладные дисциплины); 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«семейный формат», разновозрастные этапы;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возможность охвата большого количества участников.</a:t>
            </a:r>
            <a:br>
              <a:rPr sz="3200"/>
            </a:br>
            <a:br>
              <a:rPr sz="3200"/>
            </a:b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14" name="Рисунок 5" descr=""/>
          <p:cNvPicPr/>
          <p:nvPr/>
        </p:nvPicPr>
        <p:blipFill>
          <a:blip r:embed="rId2"/>
          <a:stretch/>
        </p:blipFill>
        <p:spPr>
          <a:xfrm>
            <a:off x="9360" y="4388760"/>
            <a:ext cx="2728080" cy="1815840"/>
          </a:xfrm>
          <a:prstGeom prst="rect">
            <a:avLst/>
          </a:prstGeom>
          <a:ln w="0">
            <a:noFill/>
          </a:ln>
        </p:spPr>
      </p:pic>
      <p:pic>
        <p:nvPicPr>
          <p:cNvPr id="115" name="Рисунок 8" descr=""/>
          <p:cNvPicPr/>
          <p:nvPr/>
        </p:nvPicPr>
        <p:blipFill>
          <a:blip r:embed="rId3"/>
          <a:stretch/>
        </p:blipFill>
        <p:spPr>
          <a:xfrm>
            <a:off x="9360" y="2029680"/>
            <a:ext cx="2728080" cy="181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6" descr=""/>
          <p:cNvPicPr/>
          <p:nvPr/>
        </p:nvPicPr>
        <p:blipFill>
          <a:blip r:embed="rId1"/>
          <a:stretch/>
        </p:blipFill>
        <p:spPr>
          <a:xfrm>
            <a:off x="-115200" y="-32400"/>
            <a:ext cx="12306960" cy="692244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048120" y="41032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br>
              <a:rPr sz="3200"/>
            </a:b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Calibri"/>
              </a:rPr>
              <a:t>         </a:t>
            </a:r>
            <a:r>
              <a:rPr b="1" lang="ru-RU" sz="3200" spc="-1" strike="noStrike">
                <a:solidFill>
                  <a:schemeClr val="lt1"/>
                </a:solidFill>
                <a:latin typeface="Formular"/>
              </a:rPr>
              <a:t>Современные военно-спортивные игры: </a:t>
            </a:r>
            <a:br>
              <a:rPr sz="3200"/>
            </a:b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Formular"/>
              </a:rPr>
              <a:t>Военно-историческая реконструкция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участники реконструкции не профессионалы; 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задания и маршруты, согласно легенде реконструкции;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максимальное погружение в историческое событие;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памятный сувенир каждому участнику.</a:t>
            </a:r>
            <a:br>
              <a:rPr sz="3200"/>
            </a:br>
            <a:br>
              <a:rPr sz="3200"/>
            </a:b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18" name="Рисунок 3" descr=""/>
          <p:cNvPicPr/>
          <p:nvPr/>
        </p:nvPicPr>
        <p:blipFill>
          <a:blip r:embed="rId2"/>
          <a:stretch/>
        </p:blipFill>
        <p:spPr>
          <a:xfrm>
            <a:off x="0" y="1076400"/>
            <a:ext cx="2639520" cy="176256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5" descr=""/>
          <p:cNvPicPr/>
          <p:nvPr/>
        </p:nvPicPr>
        <p:blipFill>
          <a:blip r:embed="rId3"/>
          <a:stretch/>
        </p:blipFill>
        <p:spPr>
          <a:xfrm>
            <a:off x="0" y="4899960"/>
            <a:ext cx="2639520" cy="1762560"/>
          </a:xfrm>
          <a:prstGeom prst="rect">
            <a:avLst/>
          </a:prstGeom>
          <a:ln w="0">
            <a:noFill/>
          </a:ln>
        </p:spPr>
      </p:pic>
      <p:pic>
        <p:nvPicPr>
          <p:cNvPr id="120" name="Рисунок 8" descr=""/>
          <p:cNvPicPr/>
          <p:nvPr/>
        </p:nvPicPr>
        <p:blipFill>
          <a:blip r:embed="rId4"/>
          <a:stretch/>
        </p:blipFill>
        <p:spPr>
          <a:xfrm>
            <a:off x="0" y="2988360"/>
            <a:ext cx="2639520" cy="176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6" descr=""/>
          <p:cNvPicPr/>
          <p:nvPr/>
        </p:nvPicPr>
        <p:blipFill>
          <a:blip r:embed="rId1"/>
          <a:stretch/>
        </p:blipFill>
        <p:spPr>
          <a:xfrm>
            <a:off x="-115200" y="-32400"/>
            <a:ext cx="12306960" cy="6922440"/>
          </a:xfrm>
          <a:prstGeom prst="rect">
            <a:avLst/>
          </a:prstGeom>
          <a:ln w="0"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313800" y="497520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br>
              <a:rPr sz="3200"/>
            </a:b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Calibri"/>
              </a:rPr>
              <a:t>         </a:t>
            </a:r>
            <a:r>
              <a:rPr b="1" lang="ru-RU" sz="3200" spc="-1" strike="noStrike">
                <a:solidFill>
                  <a:schemeClr val="lt1"/>
                </a:solidFill>
                <a:latin typeface="Formular"/>
              </a:rPr>
              <a:t>Современные военно-спортивные игры: </a:t>
            </a:r>
            <a:br>
              <a:rPr sz="3200"/>
            </a:b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Formular"/>
              </a:rPr>
              <a:t>Спартакиада среди допризывной молодежи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проводится согласно ЕВСК по военно-прикладным видам спорта и видам спорта, способствующим подготовке к военной службе; 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возможность выполнять спортивные разряды до уровня «Кандидат в мастера спорта»;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строгая регламентация согласно правил спорта. </a:t>
            </a:r>
            <a:br>
              <a:rPr sz="3200"/>
            </a:br>
            <a:br>
              <a:rPr sz="3200"/>
            </a:b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3" name="Рисунок 3" descr=""/>
          <p:cNvPicPr/>
          <p:nvPr/>
        </p:nvPicPr>
        <p:blipFill>
          <a:blip r:embed="rId2"/>
          <a:stretch/>
        </p:blipFill>
        <p:spPr>
          <a:xfrm>
            <a:off x="0" y="1074960"/>
            <a:ext cx="2697840" cy="1795680"/>
          </a:xfrm>
          <a:prstGeom prst="rect">
            <a:avLst/>
          </a:prstGeom>
          <a:ln w="0">
            <a:noFill/>
          </a:ln>
        </p:spPr>
      </p:pic>
      <p:pic>
        <p:nvPicPr>
          <p:cNvPr id="124" name="Рисунок 5" descr=""/>
          <p:cNvPicPr/>
          <p:nvPr/>
        </p:nvPicPr>
        <p:blipFill>
          <a:blip r:embed="rId3"/>
          <a:stretch/>
        </p:blipFill>
        <p:spPr>
          <a:xfrm>
            <a:off x="0" y="5096880"/>
            <a:ext cx="2819160" cy="158112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8" descr=""/>
          <p:cNvPicPr/>
          <p:nvPr/>
        </p:nvPicPr>
        <p:blipFill>
          <a:blip r:embed="rId4"/>
          <a:stretch/>
        </p:blipFill>
        <p:spPr>
          <a:xfrm>
            <a:off x="0" y="3088800"/>
            <a:ext cx="2697840" cy="179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6" descr=""/>
          <p:cNvPicPr/>
          <p:nvPr/>
        </p:nvPicPr>
        <p:blipFill>
          <a:blip r:embed="rId1"/>
          <a:stretch/>
        </p:blipFill>
        <p:spPr>
          <a:xfrm>
            <a:off x="-115200" y="-32400"/>
            <a:ext cx="12306960" cy="6922440"/>
          </a:xfrm>
          <a:prstGeom prst="rect">
            <a:avLst/>
          </a:prstGeom>
          <a:ln w="0">
            <a:noFill/>
          </a:ln>
        </p:spPr>
      </p:pic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048120" y="460836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br>
              <a:rPr sz="2400"/>
            </a:b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Игра – необходимый вид деятельности, в процессе которого применяется и обогащается накопленный  жизненный опыт, углубляются представления об окружающем мире, приобретаются навыки, необходимые для успешной трудовой деятельности, воспитываются организаторские способности.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Военно-спортивные игры - это комплексные мероприятия, направленные на патриотическое воспитание и развитие физических и нравственных качеств участников.</a:t>
            </a:r>
            <a:br>
              <a:rPr sz="2400"/>
            </a:b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6" descr=""/>
          <p:cNvPicPr/>
          <p:nvPr/>
        </p:nvPicPr>
        <p:blipFill>
          <a:blip r:embed="rId1"/>
          <a:stretch/>
        </p:blipFill>
        <p:spPr>
          <a:xfrm>
            <a:off x="-115200" y="-32400"/>
            <a:ext cx="12306960" cy="6922440"/>
          </a:xfrm>
          <a:prstGeom prst="rect">
            <a:avLst/>
          </a:prstGeom>
          <a:ln w="0"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252520" y="21376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68655"/>
          </a:bodyPr>
          <a:p>
            <a:pPr indent="0" defTabSz="914400">
              <a:lnSpc>
                <a:spcPct val="90000"/>
              </a:lnSpc>
              <a:buNone/>
            </a:pPr>
            <a:br>
              <a:rPr sz="6000"/>
            </a:br>
            <a:br>
              <a:rPr sz="6000"/>
            </a:br>
            <a:br>
              <a:rPr sz="6000"/>
            </a:b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9" name="Заголовок 1"/>
          <p:cNvSpPr/>
          <p:nvPr/>
        </p:nvSpPr>
        <p:spPr>
          <a:xfrm>
            <a:off x="3445920" y="2137680"/>
            <a:ext cx="9143640" cy="238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 fontScale="18663" lnSpcReduction="20000"/>
          </a:bodyPr>
          <a:p>
            <a:pPr defTabSz="914400">
              <a:lnSpc>
                <a:spcPct val="90000"/>
              </a:lnSpc>
            </a:pPr>
            <a:br>
              <a:rPr sz="10700"/>
            </a:br>
            <a:r>
              <a:rPr b="1" lang="ru-RU" sz="10700" spc="-1" strike="noStrike">
                <a:solidFill>
                  <a:schemeClr val="lt1"/>
                </a:solidFill>
                <a:latin typeface="Formular"/>
              </a:rPr>
              <a:t>Особенности военно-спортивных игр:</a:t>
            </a:r>
            <a:endParaRPr b="0" lang="en-US" sz="107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b="0" lang="en-US" sz="107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defTabSz="91440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0700" spc="-1" strike="noStrike">
                <a:solidFill>
                  <a:schemeClr val="lt1"/>
                </a:solidFill>
                <a:latin typeface="Formular"/>
                <a:ea typeface="Times New Roman"/>
              </a:rPr>
              <a:t>наличие элементов героики и боевой романтики; </a:t>
            </a:r>
            <a:endParaRPr b="0" lang="en-US" sz="107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defTabSz="91440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0700" spc="-1" strike="noStrike">
                <a:solidFill>
                  <a:schemeClr val="lt1"/>
                </a:solidFill>
                <a:latin typeface="Formular"/>
                <a:ea typeface="Times New Roman"/>
              </a:rPr>
              <a:t>ярко выраженная военно-прикладная направленность знаний и действий в игре; </a:t>
            </a:r>
            <a:endParaRPr b="0" lang="en-US" sz="107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defTabSz="91440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0700" spc="-1" strike="noStrike">
                <a:solidFill>
                  <a:schemeClr val="lt1"/>
                </a:solidFill>
                <a:latin typeface="Formular"/>
                <a:ea typeface="Times New Roman"/>
              </a:rPr>
              <a:t>использование специализированной УМБ в процессе игры;</a:t>
            </a:r>
            <a:endParaRPr b="0" lang="en-US" sz="107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defTabSz="91440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0700" spc="-1" strike="noStrike">
                <a:solidFill>
                  <a:schemeClr val="lt1"/>
                </a:solidFill>
                <a:latin typeface="Formular"/>
                <a:ea typeface="Times New Roman"/>
              </a:rPr>
              <a:t>специфические условия самого игрового процесса;</a:t>
            </a:r>
            <a:endParaRPr b="0" lang="en-US" sz="107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defTabSz="91440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0700" spc="-1" strike="noStrike">
                <a:solidFill>
                  <a:schemeClr val="lt1"/>
                </a:solidFill>
                <a:latin typeface="Formular"/>
                <a:ea typeface="Times New Roman"/>
              </a:rPr>
              <a:t>вариативность в решении игровых задач</a:t>
            </a:r>
            <a:br>
              <a:rPr sz="6000"/>
            </a:br>
            <a:br>
              <a:rPr sz="6000"/>
            </a:br>
            <a:r>
              <a:rPr b="0" lang="ru-RU" sz="6000" spc="-1" strike="noStrike">
                <a:solidFill>
                  <a:schemeClr val="lt1"/>
                </a:solidFill>
                <a:latin typeface="Calibri Light"/>
              </a:rPr>
              <a:t> 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6" descr=""/>
          <p:cNvPicPr/>
          <p:nvPr/>
        </p:nvPicPr>
        <p:blipFill>
          <a:blip r:embed="rId1"/>
          <a:stretch/>
        </p:blipFill>
        <p:spPr>
          <a:xfrm>
            <a:off x="-115200" y="-32400"/>
            <a:ext cx="12306960" cy="6922440"/>
          </a:xfrm>
          <a:prstGeom prst="rect">
            <a:avLst/>
          </a:prstGeom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252520" y="21376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68655"/>
          </a:bodyPr>
          <a:p>
            <a:pPr indent="0" defTabSz="914400">
              <a:lnSpc>
                <a:spcPct val="90000"/>
              </a:lnSpc>
              <a:buNone/>
            </a:pPr>
            <a:br>
              <a:rPr sz="6000"/>
            </a:br>
            <a:br>
              <a:rPr sz="6000"/>
            </a:br>
            <a:br>
              <a:rPr sz="6000"/>
            </a:b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Заголовок 1"/>
          <p:cNvSpPr/>
          <p:nvPr/>
        </p:nvSpPr>
        <p:spPr>
          <a:xfrm>
            <a:off x="3445920" y="4110480"/>
            <a:ext cx="9143640" cy="238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 fontScale="9665"/>
          </a:bodyPr>
          <a:p>
            <a:pPr defTabSz="914400">
              <a:lnSpc>
                <a:spcPct val="90000"/>
              </a:lnSpc>
            </a:pPr>
            <a:br>
              <a:rPr sz="3600"/>
            </a:br>
            <a:br>
              <a:rPr sz="14400"/>
            </a:br>
            <a:r>
              <a:rPr b="1" lang="ru-RU" sz="12800" spc="-1" strike="noStrike">
                <a:solidFill>
                  <a:schemeClr val="lt1"/>
                </a:solidFill>
                <a:latin typeface="Formular"/>
              </a:rPr>
              <a:t>Военно-спортивные игры это:</a:t>
            </a:r>
            <a:endParaRPr b="0" lang="en-US" sz="1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b="0" lang="en-US" sz="128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defTabSz="91440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2800" spc="-1" strike="noStrike">
                <a:solidFill>
                  <a:schemeClr val="lt1"/>
                </a:solidFill>
                <a:latin typeface="Formular"/>
              </a:rPr>
              <a:t>эмоциональный отклик участников; </a:t>
            </a:r>
            <a:endParaRPr b="0" lang="en-US" sz="128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defTabSz="91440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2800" spc="-1" strike="noStrike">
                <a:solidFill>
                  <a:schemeClr val="lt1"/>
                </a:solidFill>
                <a:latin typeface="Formular"/>
              </a:rPr>
              <a:t>формирование чувства коллективизма, товарищества и взаимной выручки;</a:t>
            </a:r>
            <a:endParaRPr b="0" lang="en-US" sz="128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defTabSz="91440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2800" spc="-1" strike="noStrike">
                <a:solidFill>
                  <a:schemeClr val="lt1"/>
                </a:solidFill>
                <a:latin typeface="Formular"/>
              </a:rPr>
              <a:t>чувство долга и ответственности у каждого участника; </a:t>
            </a:r>
            <a:endParaRPr b="0" lang="en-US" sz="128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defTabSz="91440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2800" spc="-1" strike="noStrike">
                <a:solidFill>
                  <a:schemeClr val="lt1"/>
                </a:solidFill>
                <a:latin typeface="Formular"/>
              </a:rPr>
              <a:t>волевые качества; </a:t>
            </a:r>
            <a:endParaRPr b="0" lang="en-US" sz="128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defTabSz="91440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2800" spc="-1" strike="noStrike">
                <a:solidFill>
                  <a:schemeClr val="lt1"/>
                </a:solidFill>
                <a:latin typeface="Formular"/>
              </a:rPr>
              <a:t>дисциплинированность;  </a:t>
            </a:r>
            <a:endParaRPr b="0" lang="en-US" sz="128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defTabSz="91440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2800" spc="-1" strike="noStrike">
                <a:solidFill>
                  <a:schemeClr val="lt1"/>
                </a:solidFill>
                <a:latin typeface="Formular"/>
              </a:rPr>
              <a:t>решительность и смелость;</a:t>
            </a:r>
            <a:endParaRPr b="0" lang="en-US" sz="128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defTabSz="91440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2800" spc="-1" strike="noStrike">
                <a:solidFill>
                  <a:schemeClr val="lt1"/>
                </a:solidFill>
                <a:latin typeface="Formular"/>
              </a:rPr>
              <a:t>настойчивость, выносливость;</a:t>
            </a:r>
            <a:endParaRPr b="0" lang="en-US" sz="128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defTabSz="91440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2800" spc="-1" strike="noStrike">
                <a:solidFill>
                  <a:schemeClr val="lt1"/>
                </a:solidFill>
                <a:latin typeface="Formular"/>
              </a:rPr>
              <a:t>тактическое мышление;</a:t>
            </a:r>
            <a:endParaRPr b="0" lang="en-US" sz="128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defTabSz="91440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2800" spc="-1" strike="noStrike">
                <a:solidFill>
                  <a:schemeClr val="lt1"/>
                </a:solidFill>
                <a:latin typeface="Formular"/>
              </a:rPr>
              <a:t>отработка теоретических знаний на практике.  </a:t>
            </a:r>
            <a:br>
              <a:rPr sz="11200"/>
            </a:br>
            <a:br>
              <a:rPr sz="6000"/>
            </a:br>
            <a:r>
              <a:rPr b="0" lang="ru-RU" sz="6000" spc="-1" strike="noStrike">
                <a:solidFill>
                  <a:schemeClr val="lt1"/>
                </a:solidFill>
                <a:latin typeface="Calibri Light"/>
              </a:rPr>
              <a:t> 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6" descr=""/>
          <p:cNvPicPr/>
          <p:nvPr/>
        </p:nvPicPr>
        <p:blipFill>
          <a:blip r:embed="rId1"/>
          <a:stretch/>
        </p:blipFill>
        <p:spPr>
          <a:xfrm>
            <a:off x="-115200" y="-32400"/>
            <a:ext cx="12306960" cy="692244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048120" y="689040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24162"/>
          </a:bodyPr>
          <a:p>
            <a:pPr indent="0" defTabSz="914400">
              <a:lnSpc>
                <a:spcPct val="90000"/>
              </a:lnSpc>
              <a:buNone/>
            </a:pPr>
            <a:br>
              <a:rPr sz="3600"/>
            </a:br>
            <a:br>
              <a:rPr sz="3600"/>
            </a:br>
            <a:r>
              <a:rPr b="0" lang="ru-RU" sz="3600" spc="-1" strike="noStrike">
                <a:solidFill>
                  <a:schemeClr val="lt1"/>
                </a:solidFill>
                <a:latin typeface="Calibri"/>
              </a:rPr>
              <a:t> </a:t>
            </a:r>
            <a:r>
              <a:rPr b="0" lang="ru-RU" sz="3100" spc="-1" strike="noStrike">
                <a:solidFill>
                  <a:schemeClr val="lt1"/>
                </a:solidFill>
                <a:latin typeface="Formular"/>
              </a:rPr>
              <a:t>   </a:t>
            </a:r>
            <a:r>
              <a:rPr b="1" lang="ru-RU" sz="3100" spc="-1" strike="noStrike">
                <a:solidFill>
                  <a:schemeClr val="lt1"/>
                </a:solidFill>
                <a:latin typeface="Formular"/>
              </a:rPr>
              <a:t>Алгоритм подготовки военно-спортивной игры:</a:t>
            </a:r>
            <a:br>
              <a:rPr sz="3100"/>
            </a:br>
            <a:br>
              <a:rPr sz="3100"/>
            </a:br>
            <a:r>
              <a:rPr b="0" lang="ru-RU" sz="3100" spc="-1" strike="noStrike">
                <a:solidFill>
                  <a:schemeClr val="lt1"/>
                </a:solidFill>
                <a:latin typeface="Formular"/>
              </a:rPr>
              <a:t>- определение категории участников;</a:t>
            </a:r>
            <a:br>
              <a:rPr sz="3100"/>
            </a:br>
            <a:r>
              <a:rPr b="0" lang="ru-RU" sz="3100" spc="-1" strike="noStrike">
                <a:solidFill>
                  <a:schemeClr val="lt1"/>
                </a:solidFill>
                <a:latin typeface="Formular"/>
              </a:rPr>
              <a:t>- определение формата проведения игры; </a:t>
            </a:r>
            <a:br>
              <a:rPr sz="3100"/>
            </a:br>
            <a:r>
              <a:rPr b="0" lang="ru-RU" sz="3100" spc="-1" strike="noStrike">
                <a:solidFill>
                  <a:schemeClr val="lt1"/>
                </a:solidFill>
                <a:latin typeface="Formular"/>
              </a:rPr>
              <a:t>- определение места проведения игры;</a:t>
            </a:r>
            <a:br>
              <a:rPr sz="3100"/>
            </a:br>
            <a:r>
              <a:rPr b="0" lang="ru-RU" sz="3100" spc="-1" strike="noStrike">
                <a:solidFill>
                  <a:schemeClr val="lt1"/>
                </a:solidFill>
                <a:latin typeface="Formular"/>
              </a:rPr>
              <a:t>- формирование учебно-материального комплекса для проведения игры; </a:t>
            </a:r>
            <a:br>
              <a:rPr sz="3100"/>
            </a:br>
            <a:r>
              <a:rPr b="0" lang="ru-RU" sz="3100" spc="-1" strike="noStrike">
                <a:solidFill>
                  <a:schemeClr val="lt1"/>
                </a:solidFill>
                <a:latin typeface="Formular"/>
              </a:rPr>
              <a:t>- организация судейства игры; </a:t>
            </a:r>
            <a:br>
              <a:rPr sz="3100"/>
            </a:br>
            <a:r>
              <a:rPr b="0" lang="ru-RU" sz="3100" spc="-1" strike="noStrike">
                <a:solidFill>
                  <a:schemeClr val="lt1"/>
                </a:solidFill>
                <a:latin typeface="Formular"/>
              </a:rPr>
              <a:t>- питание, размещение участников;</a:t>
            </a:r>
            <a:br>
              <a:rPr sz="3100"/>
            </a:br>
            <a:r>
              <a:rPr b="0" lang="ru-RU" sz="3100" spc="-1" strike="noStrike">
                <a:solidFill>
                  <a:schemeClr val="lt1"/>
                </a:solidFill>
                <a:latin typeface="Formular"/>
              </a:rPr>
              <a:t>- обеспечение безопасности участников;</a:t>
            </a:r>
            <a:br>
              <a:rPr sz="3100"/>
            </a:br>
            <a:r>
              <a:rPr b="0" lang="ru-RU" sz="3100" spc="-1" strike="noStrike">
                <a:solidFill>
                  <a:schemeClr val="lt1"/>
                </a:solidFill>
                <a:latin typeface="Formular"/>
              </a:rPr>
              <a:t>- привлечение партнеров игры;</a:t>
            </a:r>
            <a:br>
              <a:rPr sz="3100"/>
            </a:br>
            <a:r>
              <a:rPr b="0" lang="ru-RU" sz="3100" spc="-1" strike="noStrike">
                <a:solidFill>
                  <a:schemeClr val="lt1"/>
                </a:solidFill>
                <a:latin typeface="Formular"/>
              </a:rPr>
              <a:t>- информационное обеспечение игры; </a:t>
            </a:r>
            <a:br>
              <a:rPr sz="3100"/>
            </a:br>
            <a:r>
              <a:rPr b="0" lang="ru-RU" sz="3100" spc="-1" strike="noStrike">
                <a:solidFill>
                  <a:schemeClr val="lt1"/>
                </a:solidFill>
                <a:latin typeface="Formular"/>
              </a:rPr>
              <a:t>- подготовка и утверждение положения об игре. </a:t>
            </a:r>
            <a:br>
              <a:rPr sz="3600"/>
            </a:br>
            <a:br>
              <a:rPr sz="1050"/>
            </a:br>
            <a:r>
              <a:rPr b="0" lang="ru-RU" sz="3600" spc="-1" strike="noStrike">
                <a:solidFill>
                  <a:schemeClr val="dk1"/>
                </a:solidFill>
                <a:latin typeface="Rubik"/>
              </a:rPr>
              <a:t>.</a:t>
            </a:r>
            <a:br>
              <a:rPr sz="6000"/>
            </a:br>
            <a:br>
              <a:rPr sz="6000"/>
            </a:br>
            <a:br>
              <a:rPr sz="6000"/>
            </a:br>
            <a:endParaRPr b="0" lang="ru-RU" sz="36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6" descr=""/>
          <p:cNvPicPr/>
          <p:nvPr/>
        </p:nvPicPr>
        <p:blipFill>
          <a:blip r:embed="rId1"/>
          <a:stretch/>
        </p:blipFill>
        <p:spPr>
          <a:xfrm>
            <a:off x="-115200" y="-32400"/>
            <a:ext cx="12306960" cy="692244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326480" y="157032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49992" lnSpcReduction="10000"/>
          </a:bodyPr>
          <a:p>
            <a:pPr indent="0" defTabSz="914400">
              <a:lnSpc>
                <a:spcPct val="90000"/>
              </a:lnSpc>
              <a:buNone/>
            </a:pPr>
            <a:br>
              <a:rPr sz="3600"/>
            </a:br>
            <a:br>
              <a:rPr sz="3600"/>
            </a:br>
            <a:r>
              <a:rPr b="0" lang="ru-RU" sz="3100" spc="-1" strike="noStrike">
                <a:solidFill>
                  <a:schemeClr val="lt1"/>
                </a:solidFill>
                <a:latin typeface="Formular"/>
              </a:rPr>
              <a:t>Структура положения о проведении </a:t>
            </a:r>
            <a:br>
              <a:rPr sz="3100"/>
            </a:br>
            <a:r>
              <a:rPr b="0" lang="ru-RU" sz="3100" spc="-1" strike="noStrike">
                <a:solidFill>
                  <a:schemeClr val="lt1"/>
                </a:solidFill>
                <a:latin typeface="Formular"/>
              </a:rPr>
              <a:t>военно-спортивной игры: </a:t>
            </a:r>
            <a:br>
              <a:rPr sz="3600"/>
            </a:br>
            <a:br>
              <a:rPr sz="1050"/>
            </a:br>
            <a:r>
              <a:rPr b="0" lang="ru-RU" sz="3600" spc="-1" strike="noStrike">
                <a:solidFill>
                  <a:schemeClr val="dk1"/>
                </a:solidFill>
                <a:latin typeface="Rubik"/>
              </a:rPr>
              <a:t>.</a:t>
            </a:r>
            <a:br>
              <a:rPr sz="6000"/>
            </a:br>
            <a:br>
              <a:rPr sz="6000"/>
            </a:br>
            <a:br>
              <a:rPr sz="6000"/>
            </a:br>
            <a:endParaRPr b="0" lang="ru-RU" sz="3600" spc="-1" strike="noStrike">
              <a:solidFill>
                <a:schemeClr val="dk1"/>
              </a:solidFill>
              <a:latin typeface="Calibri"/>
            </a:endParaRPr>
          </a:p>
        </p:txBody>
      </p:sp>
      <p:graphicFrame>
        <p:nvGraphicFramePr>
          <p:cNvPr id="87" name="Таблица 3"/>
          <p:cNvGraphicFramePr/>
          <p:nvPr/>
        </p:nvGraphicFramePr>
        <p:xfrm>
          <a:off x="2212200" y="1360080"/>
          <a:ext cx="9595800" cy="5217120"/>
        </p:xfrm>
        <a:graphic>
          <a:graphicData uri="http://schemas.openxmlformats.org/drawingml/2006/table">
            <a:tbl>
              <a:tblPr/>
              <a:tblGrid>
                <a:gridCol w="3910320"/>
                <a:gridCol w="5685480"/>
              </a:tblGrid>
              <a:tr h="254520">
                <a:tc>
                  <a:txBody>
                    <a:bodyPr lIns="62280" rIns="62280" tIns="30960" bIns="309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пункт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62280" rIns="62280" tIns="30960" bIns="309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содержание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</a:tr>
              <a:tr h="362880"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Общие положения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В рамках каких программ организована игра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40000"/>
                      </a:schemeClr>
                    </a:solidFill>
                  </a:tcPr>
                </a:tc>
              </a:tr>
              <a:tr h="362880"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Цели, задачи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Формулируем действительные цели и задачи игры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20000"/>
                      </a:schemeClr>
                    </a:solidFill>
                  </a:tcPr>
                </a:tc>
              </a:tr>
              <a:tr h="362880"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Сроки и место проведения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Указываются сроки и место проведения игры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40000"/>
                      </a:schemeClr>
                    </a:solidFill>
                  </a:tcPr>
                </a:tc>
              </a:tr>
              <a:tr h="362880"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Учредители и организаторы соревнований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Дополнительно указываются функции и распределение зон ответственности 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20000"/>
                      </a:schemeClr>
                    </a:solidFill>
                  </a:tcPr>
                </a:tc>
              </a:tr>
              <a:tr h="362880"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Требования к участникам и условия допуска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Категории участников, перечень экипировки и медицинских документов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40000"/>
                      </a:schemeClr>
                    </a:solidFill>
                  </a:tcPr>
                </a:tc>
              </a:tr>
              <a:tr h="508320"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Программа соревнований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Расчет временных параметров, места проведения, перемещение между точками игры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20000"/>
                      </a:schemeClr>
                    </a:solidFill>
                  </a:tcPr>
                </a:tc>
              </a:tr>
              <a:tr h="508320"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Условия проведения соревнований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Полное описание этапов и организации их судейства. Условия определения победителей и призеров игры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40000"/>
                      </a:schemeClr>
                    </a:solidFill>
                  </a:tcPr>
                </a:tc>
              </a:tr>
              <a:tr h="362880"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Награждение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Перечень номинаций, перечень подарков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20000"/>
                      </a:schemeClr>
                    </a:solidFill>
                  </a:tcPr>
                </a:tc>
              </a:tr>
              <a:tr h="362880"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Условия финансирования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Из каких источников и по каким статьям планируется финансирование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40000"/>
                      </a:schemeClr>
                    </a:solidFill>
                  </a:tcPr>
                </a:tc>
              </a:tr>
              <a:tr h="508320"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Обеспечение безопасности участников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Распределение обеспечения безопасности участников должностными лицами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20000"/>
                      </a:schemeClr>
                    </a:solidFill>
                  </a:tcPr>
                </a:tc>
              </a:tr>
              <a:tr h="362880"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Страхование участников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определение финансирования и порядка страхования участников игры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40000"/>
                      </a:schemeClr>
                    </a:solidFill>
                  </a:tcPr>
                </a:tc>
              </a:tr>
              <a:tr h="362880"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Приложения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 lIns="62280" rIns="62280" tIns="30960" bIns="309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Легенды, условия организации этапов, перечень имуществ и т.д. 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6" descr=""/>
          <p:cNvPicPr/>
          <p:nvPr/>
        </p:nvPicPr>
        <p:blipFill>
          <a:blip r:embed="rId1"/>
          <a:stretch/>
        </p:blipFill>
        <p:spPr>
          <a:xfrm>
            <a:off x="-115200" y="-32400"/>
            <a:ext cx="12306960" cy="6922440"/>
          </a:xfrm>
          <a:prstGeom prst="rect">
            <a:avLst/>
          </a:prstGeom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292920" y="4470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3200" spc="-1" strike="noStrike">
                <a:solidFill>
                  <a:schemeClr val="lt1"/>
                </a:solidFill>
                <a:latin typeface="Formular"/>
              </a:rPr>
              <a:t>Алгоритм проведения военно-спортивной игры: </a:t>
            </a:r>
            <a:br>
              <a:rPr sz="3200"/>
            </a:b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регистрация участников, заполнение необходимой документации;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заседание мандатной комиссии;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заседание судейской комиссии;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торжественное открытие игры;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непосредственное проведение этапов игры;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подведение итогов, формирование итогового протокола игры;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торжественное закрытие игры, награждение</a:t>
            </a:r>
            <a:br>
              <a:rPr sz="3200"/>
            </a:br>
            <a:br>
              <a:rPr sz="3200"/>
            </a:b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6" descr=""/>
          <p:cNvPicPr/>
          <p:nvPr/>
        </p:nvPicPr>
        <p:blipFill>
          <a:blip r:embed="rId1"/>
          <a:stretch/>
        </p:blipFill>
        <p:spPr>
          <a:xfrm>
            <a:off x="-115200" y="-32400"/>
            <a:ext cx="12306960" cy="692244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369520" y="3910680"/>
            <a:ext cx="98222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br>
              <a:rPr sz="3200"/>
            </a:b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Calibri"/>
              </a:rPr>
              <a:t>         </a:t>
            </a:r>
            <a:r>
              <a:rPr b="1" lang="ru-RU" sz="3200" spc="-1" strike="noStrike">
                <a:solidFill>
                  <a:schemeClr val="lt1"/>
                </a:solidFill>
                <a:latin typeface="Formular"/>
              </a:rPr>
              <a:t>Современные военно-спортивные игры: </a:t>
            </a:r>
            <a:br>
              <a:rPr sz="3200"/>
            </a:b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Formular"/>
              </a:rPr>
              <a:t>Лазертаг, пэйнтбол, страйкбол, хардбол, арчеритаг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 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многообразие игровых площадок; 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неограниченная вариативность игры 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(встречный бой, захват флага, засада, штурм, сопровождение и т.д.);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максимальное приближение к реальным боевым условиям.</a:t>
            </a:r>
            <a:br>
              <a:rPr sz="3200"/>
            </a:b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6" descr=""/>
          <p:cNvPicPr/>
          <p:nvPr/>
        </p:nvPicPr>
        <p:blipFill>
          <a:blip r:embed="rId1"/>
          <a:stretch/>
        </p:blipFill>
        <p:spPr>
          <a:xfrm>
            <a:off x="-115200" y="-32400"/>
            <a:ext cx="12306960" cy="6922440"/>
          </a:xfrm>
          <a:prstGeom prst="rect">
            <a:avLst/>
          </a:prstGeom>
          <a:ln w="0">
            <a:noFill/>
          </a:ln>
        </p:spPr>
      </p:pic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480480" y="3592800"/>
            <a:ext cx="871092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br>
              <a:rPr sz="3200"/>
            </a:b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Calibri"/>
              </a:rPr>
              <a:t>         </a:t>
            </a:r>
            <a:r>
              <a:rPr b="1" lang="ru-RU" sz="3200" spc="-1" strike="noStrike">
                <a:solidFill>
                  <a:schemeClr val="lt1"/>
                </a:solidFill>
                <a:latin typeface="Formular"/>
              </a:rPr>
              <a:t>Современные военно-спортивные игры: </a:t>
            </a:r>
            <a:br>
              <a:rPr sz="3200"/>
            </a:b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Formular"/>
              </a:rPr>
              <a:t>Юнармейские игры 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игра на военном полигоне инженерных войск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 в течение двух дней; 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использование ресурсов ВС РФ;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Formular"/>
              </a:rPr>
              <a:t>- современная экипировка и снаряжение.</a:t>
            </a:r>
            <a:br>
              <a:rPr sz="3200"/>
            </a:br>
            <a:br>
              <a:rPr sz="3200"/>
            </a:b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4" name="Рисунок 3" descr=""/>
          <p:cNvPicPr/>
          <p:nvPr/>
        </p:nvPicPr>
        <p:blipFill>
          <a:blip r:embed="rId2"/>
          <a:stretch/>
        </p:blipFill>
        <p:spPr>
          <a:xfrm>
            <a:off x="0" y="1006200"/>
            <a:ext cx="2872800" cy="1911960"/>
          </a:xfrm>
          <a:prstGeom prst="rect">
            <a:avLst/>
          </a:prstGeom>
          <a:ln w="0">
            <a:noFill/>
          </a:ln>
        </p:spPr>
      </p:pic>
      <p:pic>
        <p:nvPicPr>
          <p:cNvPr id="95" name="Рисунок 5" descr=""/>
          <p:cNvPicPr/>
          <p:nvPr/>
        </p:nvPicPr>
        <p:blipFill>
          <a:blip r:embed="rId3"/>
          <a:stretch/>
        </p:blipFill>
        <p:spPr>
          <a:xfrm>
            <a:off x="0" y="2977920"/>
            <a:ext cx="2872800" cy="1911960"/>
          </a:xfrm>
          <a:prstGeom prst="rect">
            <a:avLst/>
          </a:prstGeom>
          <a:ln w="0">
            <a:noFill/>
          </a:ln>
        </p:spPr>
      </p:pic>
      <p:pic>
        <p:nvPicPr>
          <p:cNvPr id="96" name="Рисунок 8" descr=""/>
          <p:cNvPicPr/>
          <p:nvPr/>
        </p:nvPicPr>
        <p:blipFill>
          <a:blip r:embed="rId4"/>
          <a:stretch/>
        </p:blipFill>
        <p:spPr>
          <a:xfrm>
            <a:off x="0" y="4945680"/>
            <a:ext cx="2872800" cy="191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876</Words>
  <Paragraphs>70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2023-11-09T16:50:34Z</dcterms:created>
  <dc:creator>Microsoft Office User</dc:creator>
  <dc:description/>
  <dc:language>en-US</dc:language>
  <cp:lastModifiedBy>CRVSP</cp:lastModifiedBy>
  <dcterms:modified xsi:type="dcterms:W3CDTF">2024-05-03T15:04:24Z</dcterms:modified>
  <cp:revision>5</cp:revision>
  <dc:subject/>
  <dc:title>Подход к формированию инструкторского состава в филиале центра «ВОИН»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9</vt:r8>
  </property>
  <property fmtid="{D5CDD505-2E9C-101B-9397-08002B2CF9AE}" pid="3" name="PresentationFormat">
    <vt:lpwstr>Широкоэкранный</vt:lpwstr>
  </property>
  <property fmtid="{D5CDD505-2E9C-101B-9397-08002B2CF9AE}" pid="4" name="Slides">
    <vt:r8>15</vt:r8>
  </property>
</Properties>
</file>