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11.jpeg" ContentType="image/jpeg"/>
  <Override PartName="/ppt/media/image8.jpeg" ContentType="image/jpeg"/>
  <Override PartName="/ppt/media/image9.png" ContentType="image/png"/>
  <Override PartName="/ppt/media/image7.jpeg" ContentType="image/jpeg"/>
  <Override PartName="/ppt/media/image20.png" ContentType="image/png"/>
  <Override PartName="/ppt/media/image13.jpeg" ContentType="image/jpeg"/>
  <Override PartName="/ppt/media/image12.jpeg" ContentType="image/jpeg"/>
  <Override PartName="/ppt/media/image19.jpeg" ContentType="image/jpeg"/>
  <Override PartName="/ppt/media/image1.jpeg" ContentType="image/jpeg"/>
  <Override PartName="/ppt/media/image10.png" ContentType="image/pn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2.jpeg" ContentType="image/jpeg"/>
  <Override PartName="/ppt/media/image6.png" ContentType="image/png"/>
  <Override PartName="/ppt/media/image3.jpeg" ContentType="image/jpeg"/>
  <Override PartName="/ppt/media/image4.jpeg" ContentType="image/jpeg"/>
  <Override PartName="/ppt/media/image5.jpeg" ContentType="image/jpeg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397160" y="2013120"/>
            <a:ext cx="10515240" cy="84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3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444320" y="3980880"/>
            <a:ext cx="10515240" cy="96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ОСНОВНЫЕ НАПРАВЛЕНИЯ ВОЕННО-СПОРТИВНОГО ОБУЧЕНИЯ КУРСАНТОВ ЛЕТНЕГО ЛАГЕРЯ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1514160"/>
            <a:ext cx="10515240" cy="1700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ОСНОВНЫЕ НАПРАВЛЕНИЯ</a:t>
            </a:r>
            <a:br>
              <a:rPr sz="2800"/>
            </a:b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ВОЕННО-СПОРТИВНОГО ОБУЧЕНИЯ</a:t>
            </a:r>
            <a:br>
              <a:rPr sz="2800"/>
            </a:b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КУРСАНТОВ ЛЕТНЕГО ЛАГЕРЯ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Подзаголовок 2"/>
          <p:cNvSpPr/>
          <p:nvPr/>
        </p:nvSpPr>
        <p:spPr>
          <a:xfrm>
            <a:off x="1676520" y="3538080"/>
            <a:ext cx="9143640" cy="52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Formular"/>
              </a:rPr>
              <a:t>Образец подзаголовка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5" descr=""/>
          <p:cNvPicPr/>
          <p:nvPr/>
        </p:nvPicPr>
        <p:blipFill>
          <a:blip r:embed="rId3"/>
          <a:stretch/>
        </p:blipFill>
        <p:spPr>
          <a:xfrm>
            <a:off x="335880" y="250200"/>
            <a:ext cx="2305080" cy="600480"/>
          </a:xfrm>
          <a:prstGeom prst="rect">
            <a:avLst/>
          </a:prstGeom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34360" y="1108440"/>
            <a:ext cx="10481760" cy="65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465"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ОСНОВНЫЕ НАПРАВЛЕНИЯ</a:t>
            </a:r>
            <a:r>
              <a:rPr b="1" lang="en-US" sz="24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ВОЕННО-СПОРТИВНОГО ОБУЧЕНИЯ</a:t>
            </a:r>
            <a:r>
              <a:rPr b="1" lang="en-US" sz="24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КУРСАНТОВ ЛЕТНЕГО ЛАГЕРЯ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Заголовок 1"/>
          <p:cNvSpPr/>
          <p:nvPr/>
        </p:nvSpPr>
        <p:spPr>
          <a:xfrm>
            <a:off x="4682520" y="393480"/>
            <a:ext cx="718740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r" defTabSz="914400">
              <a:lnSpc>
                <a:spcPct val="90000"/>
              </a:lnSpc>
            </a:pPr>
            <a:r>
              <a:rPr b="1" lang="ru-RU" sz="1000" spc="-1" strike="noStrike">
                <a:solidFill>
                  <a:schemeClr val="lt1"/>
                </a:solidFill>
                <a:latin typeface="Formular"/>
              </a:rPr>
              <a:t>ОСНОВНЫЕ НАПРАВЛЕНИЯ</a:t>
            </a:r>
            <a:r>
              <a:rPr b="1" lang="en-US" sz="10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1000" spc="-1" strike="noStrike">
                <a:solidFill>
                  <a:schemeClr val="lt1"/>
                </a:solidFill>
                <a:latin typeface="Formular"/>
              </a:rPr>
              <a:t>ВОЕННО-СПОРТИВНОГО ОБУЧЕНИЯ</a:t>
            </a:r>
            <a:r>
              <a:rPr b="1" lang="en-US" sz="10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1000" spc="-1" strike="noStrike">
                <a:solidFill>
                  <a:schemeClr val="lt1"/>
                </a:solidFill>
                <a:latin typeface="Formular"/>
              </a:rPr>
              <a:t>КУРСАНТОВ ЛЕТНЕГО ЛАГЕРЯ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" name="Прямая соединительная линия 2"/>
          <p:cNvCxnSpPr/>
          <p:nvPr/>
        </p:nvCxnSpPr>
        <p:spPr>
          <a:xfrm>
            <a:off x="335880" y="880200"/>
            <a:ext cx="11534400" cy="360"/>
          </a:xfrm>
          <a:prstGeom prst="straightConnector1">
            <a:avLst/>
          </a:prstGeom>
          <a:ln w="19050">
            <a:solidFill>
              <a:srgbClr val="93a496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body"/>
          </p:nvPr>
        </p:nvSpPr>
        <p:spPr>
          <a:xfrm>
            <a:off x="5181480" y="2246400"/>
            <a:ext cx="6171840" cy="401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Click to edit the outline text format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Second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Third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Fourth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Fifth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Sixth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Seventh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51160" y="2246400"/>
            <a:ext cx="3408480" cy="401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lt1"/>
                </a:solidFill>
                <a:latin typeface="Formular"/>
              </a:rPr>
              <a:t>Образец текста</a:t>
            </a: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title"/>
          </p:nvPr>
        </p:nvSpPr>
        <p:spPr>
          <a:xfrm>
            <a:off x="1451160" y="1202760"/>
            <a:ext cx="9902160" cy="77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ОСНОВНЫЕ НАПРАВЛЕНИЯ</a:t>
            </a:r>
            <a:r>
              <a:rPr b="1" lang="en-US" sz="24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ВОЕННО-СПОРТИВНОГО ОБУЧЕНИЯ</a:t>
            </a:r>
            <a:r>
              <a:rPr b="1" lang="en-US" sz="2400" spc="-1" strike="noStrike">
                <a:solidFill>
                  <a:schemeClr val="lt1"/>
                </a:solidFill>
                <a:latin typeface="Formular"/>
              </a:rPr>
              <a:t> </a:t>
            </a: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КУРСАНТОВ ЛЕТНЕГО ЛАГЕРЯ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Click to edit the outline text format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Second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Third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Fourth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Fifth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Sixth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3a496"/>
                </a:solidFill>
                <a:latin typeface="Formular"/>
              </a:rPr>
              <a:t>Seventh Outline Level</a:t>
            </a:r>
            <a:endParaRPr b="0" lang="ru-RU" sz="32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451160" y="1981080"/>
            <a:ext cx="3408480" cy="3887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lt1"/>
                </a:solidFill>
                <a:latin typeface="Formular"/>
              </a:rPr>
              <a:t>Образец текста</a:t>
            </a: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939960"/>
            <a:ext cx="10515240" cy="3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713"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ОБРАЗЕЦ ЗАГОЛОВКА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ДОПОЛНИТЕЛЬНЫЙ ФОН 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02120" y="3049560"/>
            <a:ext cx="10051560" cy="110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ОСНОВНЫЕ НАПРАВЛЕНИЯ ВОЕННО-СПОРТИВНОГО ОБУЧЕНИЯ КУРСАНТОВ ЛЕТНЕГО ЛАГЕРЯ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97160" y="2013120"/>
            <a:ext cx="10515240" cy="84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chemeClr val="lt1"/>
                </a:solidFill>
                <a:latin typeface="Formular"/>
              </a:rPr>
              <a:t>ОСНОВНЫЕ НАПРАВЛЕНИЯ ВОЕННО-СПОРТИВНОГО ОБУЧЕНИЯ КУРСАНТОВ ЛЕТНЕГО ЛАГЕРЯ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93a496"/>
                </a:solidFill>
                <a:latin typeface="Formular"/>
              </a:rPr>
              <a:t>Click to edit the outline text format</a:t>
            </a:r>
            <a:endParaRPr b="0" lang="ru-RU" sz="2800" spc="-1" strike="noStrike">
              <a:solidFill>
                <a:srgbClr val="93a496"/>
              </a:solidFill>
              <a:latin typeface="Formular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93a496"/>
                </a:solidFill>
                <a:latin typeface="Formular"/>
              </a:rPr>
              <a:t>Second Outline Level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93a496"/>
                </a:solidFill>
                <a:latin typeface="Formular"/>
              </a:rPr>
              <a:t>Third Outline Level</a:t>
            </a:r>
            <a:endParaRPr b="0" lang="ru-RU" sz="1800" spc="-1" strike="noStrike">
              <a:solidFill>
                <a:srgbClr val="93a496"/>
              </a:solidFill>
              <a:latin typeface="Formular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93a496"/>
                </a:solidFill>
                <a:latin typeface="Formular"/>
              </a:rPr>
              <a:t>Fourth Outline Level</a:t>
            </a:r>
            <a:endParaRPr b="0" lang="ru-RU" sz="1800" spc="-1" strike="noStrike">
              <a:solidFill>
                <a:srgbClr val="93a496"/>
              </a:solidFill>
              <a:latin typeface="Formular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93a496"/>
                </a:solidFill>
                <a:latin typeface="Formular"/>
              </a:rPr>
              <a:t>Fifth Outline Level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93a496"/>
                </a:solidFill>
                <a:latin typeface="Formular"/>
              </a:rPr>
              <a:t>Sixth Outline Level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93a496"/>
                </a:solidFill>
                <a:latin typeface="Formular"/>
              </a:rPr>
              <a:t>Seventh Outline Level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82200" y="2603520"/>
            <a:ext cx="9027000" cy="207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4546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Методика подготовки и организации современных военно-спортивных игр</a:t>
            </a:r>
            <a:br>
              <a:rPr sz="2800"/>
            </a:br>
            <a:br>
              <a:rPr sz="2800"/>
            </a:b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Военно-патриотическая игра</a:t>
            </a:r>
            <a:br>
              <a:rPr sz="2800"/>
            </a:br>
            <a:r>
              <a:rPr b="1" lang="ru-RU" sz="4400" spc="-1" strike="noStrike">
                <a:solidFill>
                  <a:schemeClr val="lt1"/>
                </a:solidFill>
                <a:latin typeface="Formular"/>
              </a:rPr>
              <a:t>«Зарница 2.0»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/>
          </p:nvPr>
        </p:nvSpPr>
        <p:spPr>
          <a:xfrm>
            <a:off x="835560" y="1355400"/>
            <a:ext cx="3249720" cy="4514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lt1"/>
                </a:solidFill>
                <a:latin typeface="Formular"/>
              </a:rPr>
              <a:t>Проведение командных </a:t>
            </a: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эстафет</a:t>
            </a:r>
            <a:r>
              <a:rPr b="0" lang="ru-RU" sz="1600" spc="-1" strike="noStrike">
                <a:solidFill>
                  <a:schemeClr val="lt1"/>
                </a:solidFill>
                <a:latin typeface="Formular"/>
              </a:rPr>
              <a:t>;</a:t>
            </a: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</p:txBody>
      </p:sp>
      <p:pic>
        <p:nvPicPr>
          <p:cNvPr id="60" name="Рисунок 4" descr=""/>
          <p:cNvPicPr/>
          <p:nvPr/>
        </p:nvPicPr>
        <p:blipFill>
          <a:blip r:embed="rId1"/>
          <a:stretch/>
        </p:blipFill>
        <p:spPr>
          <a:xfrm>
            <a:off x="7006680" y="4517640"/>
            <a:ext cx="3249720" cy="2165400"/>
          </a:xfrm>
          <a:prstGeom prst="rect">
            <a:avLst/>
          </a:prstGeom>
          <a:ln w="0">
            <a:noFill/>
          </a:ln>
        </p:spPr>
      </p:pic>
      <p:sp>
        <p:nvSpPr>
          <p:cNvPr id="61" name="TextBox 7"/>
          <p:cNvSpPr/>
          <p:nvPr/>
        </p:nvSpPr>
        <p:spPr>
          <a:xfrm>
            <a:off x="880920" y="4128840"/>
            <a:ext cx="3249720" cy="333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Выполнение ситуационных задач;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9"/>
          <p:cNvSpPr/>
          <p:nvPr/>
        </p:nvSpPr>
        <p:spPr>
          <a:xfrm>
            <a:off x="6532560" y="312120"/>
            <a:ext cx="48333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000" spc="-1" strike="noStrike">
                <a:solidFill>
                  <a:schemeClr val="lt1"/>
                </a:solidFill>
                <a:latin typeface="Calibri"/>
              </a:rPr>
              <a:t>2 этап «Соревнования»: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Рисунок 11" descr=""/>
          <p:cNvPicPr/>
          <p:nvPr/>
        </p:nvPicPr>
        <p:blipFill>
          <a:blip r:embed="rId2"/>
          <a:stretch/>
        </p:blipFill>
        <p:spPr>
          <a:xfrm>
            <a:off x="880920" y="4517640"/>
            <a:ext cx="3249720" cy="2165400"/>
          </a:xfrm>
          <a:prstGeom prst="rect">
            <a:avLst/>
          </a:prstGeom>
          <a:ln w="0">
            <a:noFill/>
          </a:ln>
        </p:spPr>
      </p:pic>
      <p:sp>
        <p:nvSpPr>
          <p:cNvPr id="64" name="TextBox 13"/>
          <p:cNvSpPr/>
          <p:nvPr/>
        </p:nvSpPr>
        <p:spPr>
          <a:xfrm>
            <a:off x="7006680" y="4005720"/>
            <a:ext cx="3249720" cy="577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Состязания по условно учетным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специальностям;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Рисунок 15" descr=""/>
          <p:cNvPicPr/>
          <p:nvPr/>
        </p:nvPicPr>
        <p:blipFill>
          <a:blip r:embed="rId3"/>
          <a:stretch/>
        </p:blipFill>
        <p:spPr>
          <a:xfrm>
            <a:off x="880920" y="1869840"/>
            <a:ext cx="3204000" cy="2135160"/>
          </a:xfrm>
          <a:prstGeom prst="rect">
            <a:avLst/>
          </a:prstGeom>
          <a:ln w="0">
            <a:noFill/>
          </a:ln>
        </p:spPr>
      </p:pic>
      <p:sp>
        <p:nvSpPr>
          <p:cNvPr id="66" name="TextBox 16"/>
          <p:cNvSpPr/>
          <p:nvPr/>
        </p:nvSpPr>
        <p:spPr>
          <a:xfrm>
            <a:off x="7161480" y="1457280"/>
            <a:ext cx="3030840" cy="333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Проверка теоретических знаний;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Рисунок 18" descr=""/>
          <p:cNvPicPr/>
          <p:nvPr/>
        </p:nvPicPr>
        <p:blipFill>
          <a:blip r:embed="rId4"/>
          <a:stretch/>
        </p:blipFill>
        <p:spPr>
          <a:xfrm>
            <a:off x="7097760" y="1900440"/>
            <a:ext cx="3158640" cy="210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/>
          </p:nvPr>
        </p:nvSpPr>
        <p:spPr>
          <a:xfrm>
            <a:off x="5647680" y="559800"/>
            <a:ext cx="6185160" cy="752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645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4000" spc="-1" strike="noStrike">
                <a:solidFill>
                  <a:schemeClr val="lt1"/>
                </a:solidFill>
                <a:latin typeface="Formular"/>
              </a:rPr>
              <a:t>3 этап «Финальный бой»: </a:t>
            </a:r>
            <a:endParaRPr b="0" lang="ru-RU" sz="14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69" name="TextBox 3"/>
          <p:cNvSpPr/>
          <p:nvPr/>
        </p:nvSpPr>
        <p:spPr>
          <a:xfrm>
            <a:off x="1432440" y="1395000"/>
            <a:ext cx="9580320" cy="1186920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Calibri"/>
              </a:rPr>
              <a:t>Финальный бой проводится в течении целого дня с выполнением линейных и не линейных ситуационных задач по противодействию армии противника, а так же с привлечением не играющих персонажей, техники и имитационных средств для более захватывающего и интересного сценария хода действий.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4"/>
          <p:cNvSpPr/>
          <p:nvPr/>
        </p:nvSpPr>
        <p:spPr>
          <a:xfrm>
            <a:off x="3268440" y="3154680"/>
            <a:ext cx="5991840" cy="1735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День начинается с подъема подразделений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по тревоге, представления командиров армий, доведения основной задачи игры и вручения знамен командующим армиями.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Доводится информация о значимости знамени и легенда игры.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5"/>
          <p:cNvSpPr/>
          <p:nvPr/>
        </p:nvSpPr>
        <p:spPr>
          <a:xfrm>
            <a:off x="3272040" y="5463000"/>
            <a:ext cx="5984640" cy="1186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После доведения задачи производится доэкипировка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армий, получение от штаба игры координат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и получение команды на выдвижение в первую точку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для выполнения первой нелинейной задачи внутри армий.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Стрелка вниз 6"/>
          <p:cNvSpPr/>
          <p:nvPr/>
        </p:nvSpPr>
        <p:spPr>
          <a:xfrm>
            <a:off x="6095880" y="2595240"/>
            <a:ext cx="336600" cy="559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" name="Стрелка вниз 7"/>
          <p:cNvSpPr/>
          <p:nvPr/>
        </p:nvSpPr>
        <p:spPr>
          <a:xfrm>
            <a:off x="6095880" y="4903560"/>
            <a:ext cx="336600" cy="559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/>
          </p:nvPr>
        </p:nvSpPr>
        <p:spPr>
          <a:xfrm>
            <a:off x="475920" y="1678320"/>
            <a:ext cx="5365080" cy="14878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В ходе механики игры армии в составе своих команд под контролем командира армии распределяются и выполняют нелинейные задачи для получения дополнительных баллов.</a:t>
            </a:r>
            <a:endParaRPr b="0" lang="ru-RU" sz="18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75" name="TextBox 4"/>
          <p:cNvSpPr/>
          <p:nvPr/>
        </p:nvSpPr>
        <p:spPr>
          <a:xfrm>
            <a:off x="6252840" y="1678320"/>
            <a:ext cx="5365080" cy="14612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Нелинейные задачи составляются согласно тех дисциплин которые были пройдены на обучении и включают в себя компонент совмещения дисциплин, так как участники выполняют задачи в полном составе.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Box 5"/>
          <p:cNvSpPr/>
          <p:nvPr/>
        </p:nvSpPr>
        <p:spPr>
          <a:xfrm>
            <a:off x="6528600" y="505440"/>
            <a:ext cx="4593240" cy="6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500" spc="-1" strike="noStrike">
                <a:solidFill>
                  <a:schemeClr val="lt1"/>
                </a:solidFill>
                <a:latin typeface="Calibri"/>
              </a:rPr>
              <a:t>«Нелинейные задачи»</a:t>
            </a:r>
            <a:endParaRPr b="0" lang="en-US" sz="3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Рисунок 7" descr=""/>
          <p:cNvPicPr/>
          <p:nvPr/>
        </p:nvPicPr>
        <p:blipFill>
          <a:blip r:embed="rId1"/>
          <a:stretch/>
        </p:blipFill>
        <p:spPr>
          <a:xfrm>
            <a:off x="475920" y="3166200"/>
            <a:ext cx="5365080" cy="357516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9" descr=""/>
          <p:cNvPicPr/>
          <p:nvPr/>
        </p:nvPicPr>
        <p:blipFill>
          <a:blip r:embed="rId2"/>
          <a:stretch/>
        </p:blipFill>
        <p:spPr>
          <a:xfrm>
            <a:off x="6252840" y="3166200"/>
            <a:ext cx="5365080" cy="357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/>
          </p:nvPr>
        </p:nvSpPr>
        <p:spPr>
          <a:xfrm>
            <a:off x="1451160" y="1981080"/>
            <a:ext cx="3408480" cy="3887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chemeClr val="lt1"/>
              </a:solidFill>
              <a:latin typeface="Formular"/>
            </a:endParaRPr>
          </a:p>
        </p:txBody>
      </p:sp>
      <p:sp>
        <p:nvSpPr>
          <p:cNvPr id="80" name="Прямоугольник 27"/>
          <p:cNvSpPr/>
          <p:nvPr/>
        </p:nvSpPr>
        <p:spPr>
          <a:xfrm>
            <a:off x="684360" y="1981080"/>
            <a:ext cx="10823040" cy="40762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Текст 2"/>
          <p:cNvSpPr/>
          <p:nvPr/>
        </p:nvSpPr>
        <p:spPr>
          <a:xfrm>
            <a:off x="684360" y="2440800"/>
            <a:ext cx="3404520" cy="369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chemeClr val="lt1"/>
                </a:solidFill>
                <a:latin typeface="Calibri"/>
              </a:rPr>
              <a:t>ОПП </a:t>
            </a: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пострадавшему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Восьмиугольник 29"/>
          <p:cNvSpPr/>
          <p:nvPr/>
        </p:nvSpPr>
        <p:spPr>
          <a:xfrm>
            <a:off x="3856320" y="3164040"/>
            <a:ext cx="4838400" cy="1638000"/>
          </a:xfrm>
          <a:prstGeom prst="octagon">
            <a:avLst>
              <a:gd name="adj" fmla="val 29289"/>
            </a:avLst>
          </a:prstGeom>
          <a:solidFill>
            <a:schemeClr val="accent5">
              <a:lumMod val="75000"/>
            </a:schemeClr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3000" spc="-1" strike="noStrike">
                <a:solidFill>
                  <a:schemeClr val="lt1"/>
                </a:solidFill>
                <a:latin typeface="Calibri"/>
              </a:rPr>
              <a:t>Нелинейные задачи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Box 30"/>
          <p:cNvSpPr/>
          <p:nvPr/>
        </p:nvSpPr>
        <p:spPr>
          <a:xfrm>
            <a:off x="5517360" y="2026080"/>
            <a:ext cx="146124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Поиск груза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Box 31"/>
          <p:cNvSpPr/>
          <p:nvPr/>
        </p:nvSpPr>
        <p:spPr>
          <a:xfrm>
            <a:off x="684360" y="3783240"/>
            <a:ext cx="219996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Атака дроном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Box 32"/>
          <p:cNvSpPr/>
          <p:nvPr/>
        </p:nvSpPr>
        <p:spPr>
          <a:xfrm>
            <a:off x="8472600" y="5239080"/>
            <a:ext cx="302328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Штурм лагеря противника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Box 33"/>
          <p:cNvSpPr/>
          <p:nvPr/>
        </p:nvSpPr>
        <p:spPr>
          <a:xfrm>
            <a:off x="684360" y="5231160"/>
            <a:ext cx="340452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Инженерная формула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34"/>
          <p:cNvSpPr/>
          <p:nvPr/>
        </p:nvSpPr>
        <p:spPr>
          <a:xfrm>
            <a:off x="9673920" y="3783240"/>
            <a:ext cx="182556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БПЛА разведка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35"/>
          <p:cNvSpPr/>
          <p:nvPr/>
        </p:nvSpPr>
        <p:spPr>
          <a:xfrm>
            <a:off x="8461800" y="2436480"/>
            <a:ext cx="304524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Противодействие фейкам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36"/>
          <p:cNvSpPr/>
          <p:nvPr/>
        </p:nvSpPr>
        <p:spPr>
          <a:xfrm>
            <a:off x="5540400" y="5639040"/>
            <a:ext cx="1469520" cy="3945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Засада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Двойная стрелка влево/вправо 37"/>
          <p:cNvSpPr/>
          <p:nvPr/>
        </p:nvSpPr>
        <p:spPr>
          <a:xfrm rot="2545800">
            <a:off x="8622000" y="464940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1" name="Двойная стрелка влево/вправо 38"/>
          <p:cNvSpPr/>
          <p:nvPr/>
        </p:nvSpPr>
        <p:spPr>
          <a:xfrm>
            <a:off x="3090960" y="381960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2" name="Двойная стрелка влево/вправо 39"/>
          <p:cNvSpPr/>
          <p:nvPr/>
        </p:nvSpPr>
        <p:spPr>
          <a:xfrm>
            <a:off x="8901360" y="385560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3" name="Двойная стрелка влево/вправо 40"/>
          <p:cNvSpPr/>
          <p:nvPr/>
        </p:nvSpPr>
        <p:spPr>
          <a:xfrm rot="19140000">
            <a:off x="3407400" y="457992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4" name="Двойная стрелка влево/вправо 41"/>
          <p:cNvSpPr/>
          <p:nvPr/>
        </p:nvSpPr>
        <p:spPr>
          <a:xfrm rot="19127400">
            <a:off x="8694720" y="301824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5" name="Двойная стрелка влево/вправо 42"/>
          <p:cNvSpPr/>
          <p:nvPr/>
        </p:nvSpPr>
        <p:spPr>
          <a:xfrm rot="2352600">
            <a:off x="3336480" y="296748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6" name="Двойная стрелка влево/вправо 43"/>
          <p:cNvSpPr/>
          <p:nvPr/>
        </p:nvSpPr>
        <p:spPr>
          <a:xfrm rot="5400000">
            <a:off x="5996520" y="264636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" name="Двойная стрелка влево/вправо 44"/>
          <p:cNvSpPr/>
          <p:nvPr/>
        </p:nvSpPr>
        <p:spPr>
          <a:xfrm rot="5400000">
            <a:off x="5969520" y="5067360"/>
            <a:ext cx="558360" cy="3272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6874200" y="516240"/>
            <a:ext cx="4625280" cy="48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500" spc="-1" strike="noStrike">
                <a:solidFill>
                  <a:schemeClr val="lt1"/>
                </a:solidFill>
                <a:latin typeface="Calibri"/>
              </a:rPr>
              <a:t>«Финальный бой»</a:t>
            </a:r>
            <a:endParaRPr b="0" lang="ru-RU" sz="35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99" name="TextBox 4"/>
          <p:cNvSpPr/>
          <p:nvPr/>
        </p:nvSpPr>
        <p:spPr>
          <a:xfrm>
            <a:off x="174960" y="2782800"/>
            <a:ext cx="6093720" cy="6382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С противоположных сторон армии на равных условиях начинают сближение выполняя по ходу линейные задачи.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Box 6"/>
          <p:cNvSpPr/>
          <p:nvPr/>
        </p:nvSpPr>
        <p:spPr>
          <a:xfrm>
            <a:off x="174960" y="3968640"/>
            <a:ext cx="6093720" cy="912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В завершении команды сталкиваются в игре с применением лазертаг оборудования и противодействуя друг другу выполняют финальную задачу, доведенную в начале игры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8"/>
          <p:cNvSpPr/>
          <p:nvPr/>
        </p:nvSpPr>
        <p:spPr>
          <a:xfrm>
            <a:off x="174960" y="5703480"/>
            <a:ext cx="6093720" cy="912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Та армия которая выполнит финальную задачу первой, поразив армию противника, считается победителем в военно-патриотической игре «Зарница 2.0»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0"/>
          <p:cNvSpPr/>
          <p:nvPr/>
        </p:nvSpPr>
        <p:spPr>
          <a:xfrm>
            <a:off x="174960" y="1344600"/>
            <a:ext cx="6093720" cy="912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Согласно легенды и основных линейных задач для армий разработана механика финального боя в которой будет выявлена армия победителей.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Стрелка вниз 11"/>
          <p:cNvSpPr/>
          <p:nvPr/>
        </p:nvSpPr>
        <p:spPr>
          <a:xfrm>
            <a:off x="2899080" y="2268000"/>
            <a:ext cx="650520" cy="514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4" name="Стрелка вниз 12"/>
          <p:cNvSpPr/>
          <p:nvPr/>
        </p:nvSpPr>
        <p:spPr>
          <a:xfrm>
            <a:off x="2896560" y="3432600"/>
            <a:ext cx="650520" cy="514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5" name="Стрелка вниз 13"/>
          <p:cNvSpPr/>
          <p:nvPr/>
        </p:nvSpPr>
        <p:spPr>
          <a:xfrm>
            <a:off x="2895480" y="5190480"/>
            <a:ext cx="650520" cy="514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6" name="Рисунок 14" descr=""/>
          <p:cNvPicPr/>
          <p:nvPr/>
        </p:nvPicPr>
        <p:blipFill>
          <a:blip r:embed="rId1"/>
          <a:stretch/>
        </p:blipFill>
        <p:spPr>
          <a:xfrm>
            <a:off x="6274440" y="2131560"/>
            <a:ext cx="5863320" cy="390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"/>
          <p:cNvSpPr/>
          <p:nvPr/>
        </p:nvSpPr>
        <p:spPr>
          <a:xfrm>
            <a:off x="537840" y="1558080"/>
            <a:ext cx="10370160" cy="21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Arial"/>
              </a:rPr>
              <a:t>Образец легенды игры: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диверсионные группы противника планируют провести атаки на важные аналитические центры Тюменской области. В связи с тактически выгодным расположением на территории___________ и обученностью личного состава оперативным штабом было принято решение о формировании отдельного разведывательного отряда специального назначения с задачей поиска и обезвреживания диверсантов, сохранения и защиты информационных ресурсов.</a:t>
            </a:r>
            <a:r>
              <a:rPr b="0" lang="ru-RU" sz="3200" spc="-1" strike="noStrike">
                <a:solidFill>
                  <a:schemeClr val="lt1"/>
                </a:solidFill>
                <a:latin typeface="Calibri"/>
                <a:ea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1"/>
          <p:cNvSpPr/>
          <p:nvPr/>
        </p:nvSpPr>
        <p:spPr>
          <a:xfrm>
            <a:off x="537840" y="4238640"/>
            <a:ext cx="11327400" cy="164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000" spc="-1" strike="noStrike">
                <a:solidFill>
                  <a:schemeClr val="lt1"/>
                </a:solidFill>
                <a:latin typeface="Arial"/>
              </a:rPr>
              <a:t>Образец легенды этапа: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Легенда: Дружественная разведгруппа попала в засаду, есть тяжело раненные разведчики. Противник скрылся в лесном массиве и продолжает вести огонь.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Ваша задача: выдвинуться на помощь к группе разведчиков, не попадая под огонь противника, оказать помощи пострадавшим, передать разведданные в ШТАБ.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"/>
          <p:cNvSpPr/>
          <p:nvPr/>
        </p:nvSpPr>
        <p:spPr>
          <a:xfrm>
            <a:off x="6897960" y="720720"/>
            <a:ext cx="397872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200" spc="-1" strike="noStrike">
                <a:solidFill>
                  <a:schemeClr val="lt1"/>
                </a:solidFill>
                <a:latin typeface="Arial"/>
              </a:rPr>
              <a:t>Образец протокола: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0" name="Таблица 7"/>
          <p:cNvGraphicFramePr/>
          <p:nvPr/>
        </p:nvGraphicFramePr>
        <p:xfrm>
          <a:off x="1093320" y="1875960"/>
          <a:ext cx="9036000" cy="2233080"/>
        </p:xfrm>
        <a:graphic>
          <a:graphicData uri="http://schemas.openxmlformats.org/drawingml/2006/table">
            <a:tbl>
              <a:tblPr/>
              <a:tblGrid>
                <a:gridCol w="409320"/>
                <a:gridCol w="1559520"/>
                <a:gridCol w="937800"/>
                <a:gridCol w="1061640"/>
                <a:gridCol w="1179720"/>
                <a:gridCol w="1145160"/>
                <a:gridCol w="876240"/>
                <a:gridCol w="984600"/>
                <a:gridCol w="880560"/>
              </a:tblGrid>
              <a:tr h="64440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пп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Команда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Армия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ОПП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(штрафы)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Эвакуация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(штрафы)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Слаживание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группы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(штрафы)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Связь (штраф)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Сумма штрафных баллов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Итого балов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1. 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5.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6.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092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7.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1600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8.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4444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9.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11" name="Rectangle 1"/>
          <p:cNvSpPr/>
          <p:nvPr/>
        </p:nvSpPr>
        <p:spPr>
          <a:xfrm>
            <a:off x="218160" y="1500120"/>
            <a:ext cx="10786680" cy="5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lt1"/>
                </a:solidFill>
                <a:latin typeface="Times New Roman"/>
                <a:ea typeface="Calibri"/>
              </a:rPr>
              <a:t>Протокол задачи </a:t>
            </a: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Calibri"/>
              </a:rPr>
              <a:t>«</a:t>
            </a:r>
            <a:r>
              <a:rPr b="1" lang="ru-RU" sz="1400" spc="-1" strike="noStrike">
                <a:solidFill>
                  <a:schemeClr val="lt1"/>
                </a:solidFill>
                <a:latin typeface="Times New Roman"/>
                <a:ea typeface="Calibri"/>
              </a:rPr>
              <a:t>Первая помощь</a:t>
            </a:r>
            <a:r>
              <a:rPr b="1" lang="ru-RU" sz="1400" spc="-1" strike="noStrike">
                <a:solidFill>
                  <a:schemeClr val="lt1"/>
                </a:solidFill>
                <a:latin typeface="Calibri"/>
                <a:ea typeface="Calibri"/>
              </a:rPr>
              <a:t>»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Box 10"/>
          <p:cNvSpPr/>
          <p:nvPr/>
        </p:nvSpPr>
        <p:spPr>
          <a:xfrm>
            <a:off x="1014120" y="4109400"/>
            <a:ext cx="833616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Имущество на этапе: статист (раненный), аптечка, , шины, носилки.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Максимальное время выполнения задачи- 20 минут.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Максимальное количество баллов на этапе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50 баллов.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Штрафные баллы: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За нарушение алгоритма оказания первой помощи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5 штрафных баллов за каждое;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Грубое нарушение оказания первой помощи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30 штрафных баллов;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Неправильная эвакуация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10 штрафных баллов;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Не слаженность действий в группе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10 штрафных баллов;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Группа не передала данные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Calibri"/>
              </a:rPr>
              <a:t>–</a:t>
            </a:r>
            <a:r>
              <a:rPr b="0" lang="ru-RU" sz="1800" spc="-1" strike="noStrike">
                <a:solidFill>
                  <a:schemeClr val="lt1"/>
                </a:solidFill>
                <a:latin typeface="Times New Roman"/>
                <a:ea typeface="Calibri"/>
              </a:rPr>
              <a:t> 10 штрафных баллов.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2" descr=""/>
          <p:cNvPicPr/>
          <p:nvPr/>
        </p:nvPicPr>
        <p:blipFill>
          <a:blip r:embed="rId1"/>
          <a:srcRect l="0" t="0" r="0" b="34933"/>
          <a:stretch/>
        </p:blipFill>
        <p:spPr>
          <a:xfrm>
            <a:off x="6148800" y="47880"/>
            <a:ext cx="6042960" cy="6801480"/>
          </a:xfrm>
          <a:prstGeom prst="rect">
            <a:avLst/>
          </a:prstGeom>
          <a:ln w="0">
            <a:noFill/>
          </a:ln>
        </p:spPr>
      </p:pic>
      <p:sp>
        <p:nvSpPr>
          <p:cNvPr id="114" name="TextBox 1"/>
          <p:cNvSpPr/>
          <p:nvPr/>
        </p:nvSpPr>
        <p:spPr>
          <a:xfrm>
            <a:off x="474840" y="3105720"/>
            <a:ext cx="5143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lt1"/>
                </a:solidFill>
                <a:latin typeface="Calibri"/>
              </a:rPr>
              <a:t>Спасибо за внимание!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"/>
          <p:cNvSpPr/>
          <p:nvPr/>
        </p:nvSpPr>
        <p:spPr>
          <a:xfrm>
            <a:off x="161280" y="1808640"/>
            <a:ext cx="50785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1"/>
          <p:cNvSpPr/>
          <p:nvPr/>
        </p:nvSpPr>
        <p:spPr>
          <a:xfrm>
            <a:off x="161280" y="2131560"/>
            <a:ext cx="5501880" cy="37486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lt1"/>
                </a:solidFill>
                <a:latin typeface="Arial"/>
              </a:rPr>
              <a:t>Цель игры</a:t>
            </a:r>
            <a:r>
              <a:rPr b="1" lang="ru-RU" sz="2000" spc="-1" strike="noStrike">
                <a:solidFill>
                  <a:schemeClr val="lt1"/>
                </a:solidFill>
                <a:latin typeface="Calibri"/>
              </a:rPr>
              <a:t>: </a:t>
            </a: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приобретение и закрепление участниками навыков начальной военной подготовки, формирование личностных качеств участников, способствующих успешной самореализации молодежи в трудовой, семейной и творческой сферах, формирование прочных основ патриотического сознания, чувства верности долгу по защите своего Отечества, активной гражданской позиции, а также развитие патриотического движения и системы исторически сложившихся военно-патриотических игр в Российской Федерации.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3"/>
          <p:cNvSpPr/>
          <p:nvPr/>
        </p:nvSpPr>
        <p:spPr>
          <a:xfrm>
            <a:off x="6235200" y="348840"/>
            <a:ext cx="507852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Arial"/>
              </a:rPr>
              <a:t>Зарни́ца —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Российская молодёжная военно-патриотическая игра в новом и современном формате с применением цифровых технологий.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Рисунок 5" descr=""/>
          <p:cNvPicPr/>
          <p:nvPr/>
        </p:nvPicPr>
        <p:blipFill>
          <a:blip r:embed="rId1"/>
          <a:stretch/>
        </p:blipFill>
        <p:spPr>
          <a:xfrm>
            <a:off x="6095880" y="2099520"/>
            <a:ext cx="5728320" cy="381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0160" y="1906920"/>
            <a:ext cx="11251080" cy="4716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Arial"/>
              </a:rPr>
              <a:t>Задачи: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развитие у подрастающего поколения инициативы и лидерских качеств, самостоятельного мышления;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 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формирование сознательного отношения к вопросам личной и общественной безопасности, развитие практических умений и навыков поведения в экстремальных ситуациях;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популяризация среди детей и молодежи здорового образа жизни;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повышение интереса к изучению истории Отечества, истории Вооруженных Сил Российской Федерации;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повышение престижа службы в Вооруженных Силах Российской Федерации;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содействие развитию военно-патриотического движения в Российской Федерации;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− </a:t>
            </a: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содействие развитию системы военно-спортивных и военно-тактических игр в Российской Федерации.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/>
          </p:nvPr>
        </p:nvSpPr>
        <p:spPr>
          <a:xfrm>
            <a:off x="200880" y="1371600"/>
            <a:ext cx="6021360" cy="531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Arial"/>
              </a:rPr>
              <a:t>Концепция игры: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Дать возможность детям проявить себя, дать импульс к стремлениям, развить в них чуство сопричастности к общему делу, самодисциплину ради общей победы, чуство долга перед своей командой и перед своей страной.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Игра показывает, что даже обычный школьник в команде соратников сможет преодолеть свои страхи, преодолеть себя, преодолеть усталость ради общей цели, ради общей победы. 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Сохраняет традиционные элементы Всесоюзной пионерской военно-спортивной игры «Зарница», но дополняет игру технологиями, отвечающими новым вызовам.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</p:txBody>
      </p:sp>
      <p:pic>
        <p:nvPicPr>
          <p:cNvPr id="26" name="Рисунок 8" descr=""/>
          <p:cNvPicPr/>
          <p:nvPr/>
        </p:nvPicPr>
        <p:blipFill>
          <a:blip r:embed="rId1"/>
          <a:srcRect l="0" t="6894" r="0" b="6894"/>
          <a:stretch/>
        </p:blipFill>
        <p:spPr>
          <a:xfrm>
            <a:off x="6433920" y="256320"/>
            <a:ext cx="4906440" cy="634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/>
          </p:nvPr>
        </p:nvSpPr>
        <p:spPr>
          <a:xfrm>
            <a:off x="4391640" y="1359000"/>
            <a:ext cx="3408480" cy="67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Formular"/>
              </a:rPr>
              <a:t>Современный подход</a:t>
            </a: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28" name="TextBox 4"/>
          <p:cNvSpPr/>
          <p:nvPr/>
        </p:nvSpPr>
        <p:spPr>
          <a:xfrm>
            <a:off x="1134720" y="1847160"/>
            <a:ext cx="3249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Инновационные технологии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5"/>
          <p:cNvSpPr/>
          <p:nvPr/>
        </p:nvSpPr>
        <p:spPr>
          <a:xfrm>
            <a:off x="4111560" y="5499000"/>
            <a:ext cx="45259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Материально-техническое обеспечение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6"/>
          <p:cNvSpPr/>
          <p:nvPr/>
        </p:nvSpPr>
        <p:spPr>
          <a:xfrm>
            <a:off x="8433720" y="1847160"/>
            <a:ext cx="35247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Транслирование на всю страну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Box 7"/>
          <p:cNvSpPr/>
          <p:nvPr/>
        </p:nvSpPr>
        <p:spPr>
          <a:xfrm>
            <a:off x="873720" y="4858200"/>
            <a:ext cx="21196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Глобальный охват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TextBox 8"/>
          <p:cNvSpPr/>
          <p:nvPr/>
        </p:nvSpPr>
        <p:spPr>
          <a:xfrm>
            <a:off x="9387360" y="4858200"/>
            <a:ext cx="2247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Сценарный подход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TextBox 10"/>
          <p:cNvSpPr/>
          <p:nvPr/>
        </p:nvSpPr>
        <p:spPr>
          <a:xfrm>
            <a:off x="10016640" y="3517920"/>
            <a:ext cx="204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Профориентация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TextBox 11"/>
          <p:cNvSpPr/>
          <p:nvPr/>
        </p:nvSpPr>
        <p:spPr>
          <a:xfrm>
            <a:off x="640800" y="3517920"/>
            <a:ext cx="153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Объединение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Стрелка вверх 14"/>
          <p:cNvSpPr/>
          <p:nvPr/>
        </p:nvSpPr>
        <p:spPr>
          <a:xfrm>
            <a:off x="5973840" y="2031840"/>
            <a:ext cx="342720" cy="938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6" name="Стрелка вверх 16"/>
          <p:cNvSpPr/>
          <p:nvPr/>
        </p:nvSpPr>
        <p:spPr>
          <a:xfrm rot="20113200">
            <a:off x="3606120" y="2444400"/>
            <a:ext cx="342360" cy="875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" name="Стрелка вверх 17"/>
          <p:cNvSpPr/>
          <p:nvPr/>
        </p:nvSpPr>
        <p:spPr>
          <a:xfrm rot="1430400">
            <a:off x="8204400" y="2412720"/>
            <a:ext cx="318240" cy="9388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" name="Стрелка влево 18"/>
          <p:cNvSpPr/>
          <p:nvPr/>
        </p:nvSpPr>
        <p:spPr>
          <a:xfrm>
            <a:off x="2425680" y="3517920"/>
            <a:ext cx="1130040" cy="369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9" name="Стрелка вправо 19"/>
          <p:cNvSpPr/>
          <p:nvPr/>
        </p:nvSpPr>
        <p:spPr>
          <a:xfrm>
            <a:off x="8636040" y="3533400"/>
            <a:ext cx="1130040" cy="36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0" name="Стрелка вниз 20"/>
          <p:cNvSpPr/>
          <p:nvPr/>
        </p:nvSpPr>
        <p:spPr>
          <a:xfrm>
            <a:off x="5973840" y="4483080"/>
            <a:ext cx="342720" cy="1015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1" name="Стрелка вниз 21"/>
          <p:cNvSpPr/>
          <p:nvPr/>
        </p:nvSpPr>
        <p:spPr>
          <a:xfrm rot="19017600">
            <a:off x="8592840" y="3938040"/>
            <a:ext cx="299520" cy="1015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2" name="Стрелка вниз 22"/>
          <p:cNvSpPr/>
          <p:nvPr/>
        </p:nvSpPr>
        <p:spPr>
          <a:xfrm rot="2382600">
            <a:off x="3267000" y="3959280"/>
            <a:ext cx="342720" cy="1015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3" name="Овал 3"/>
          <p:cNvSpPr/>
          <p:nvPr/>
        </p:nvSpPr>
        <p:spPr>
          <a:xfrm>
            <a:off x="3438360" y="2885400"/>
            <a:ext cx="5387760" cy="1724760"/>
          </a:xfrm>
          <a:prstGeom prst="ellipse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4000" spc="-1" strike="noStrike">
                <a:solidFill>
                  <a:schemeClr val="dk1"/>
                </a:solidFill>
                <a:latin typeface="Calibri"/>
              </a:rPr>
              <a:t>Зарница 2.0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/>
          </p:nvPr>
        </p:nvSpPr>
        <p:spPr>
          <a:xfrm>
            <a:off x="2639520" y="1473120"/>
            <a:ext cx="6912720" cy="58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000" spc="-1" strike="noStrike">
                <a:solidFill>
                  <a:schemeClr val="lt1"/>
                </a:solidFill>
                <a:latin typeface="Arial"/>
              </a:rPr>
              <a:t>Этапы игры и возраст участников:</a:t>
            </a:r>
            <a:endParaRPr b="0" lang="ru-RU" sz="3000" spc="-1" strike="noStrike">
              <a:solidFill>
                <a:srgbClr val="93a496"/>
              </a:solidFill>
              <a:latin typeface="Formular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45" name="TextBox 3"/>
          <p:cNvSpPr/>
          <p:nvPr/>
        </p:nvSpPr>
        <p:spPr>
          <a:xfrm>
            <a:off x="1653120" y="2214720"/>
            <a:ext cx="4313880" cy="34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chemeClr val="lt1"/>
                </a:solidFill>
                <a:latin typeface="Arial"/>
              </a:rPr>
              <a:t>Этап: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Отборочный этап* (Школы и СПО)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Муниципальный этап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Региональный этап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Окружной этап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Всероссийский финал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15"/>
          <p:cNvSpPr/>
          <p:nvPr/>
        </p:nvSpPr>
        <p:spPr>
          <a:xfrm>
            <a:off x="6953760" y="2214720"/>
            <a:ext cx="3882240" cy="31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lt1"/>
                </a:solidFill>
                <a:latin typeface="Arial"/>
              </a:rPr>
              <a:t>Возраст: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8-10, 11-13, 14-17 лет;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8-10 11-13 14-17 лет;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11-13 14-17 лет;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11-13 14-17 лет;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lt1"/>
                </a:solidFill>
                <a:latin typeface="Arial"/>
              </a:rPr>
              <a:t>11-13 14-17 лет.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/>
          </p:nvPr>
        </p:nvSpPr>
        <p:spPr>
          <a:xfrm>
            <a:off x="5662800" y="773640"/>
            <a:ext cx="5527800" cy="71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chemeClr val="lt1"/>
                </a:solidFill>
                <a:latin typeface="Formular"/>
              </a:rPr>
              <a:t>Виды испытаний на этапах:</a:t>
            </a:r>
            <a:endParaRPr b="0" lang="ru-RU" sz="2800" spc="-1" strike="noStrike">
              <a:solidFill>
                <a:srgbClr val="93a496"/>
              </a:solidFill>
              <a:latin typeface="Formular"/>
            </a:endParaRPr>
          </a:p>
        </p:txBody>
      </p:sp>
      <p:graphicFrame>
        <p:nvGraphicFramePr>
          <p:cNvPr id="48" name="Таблица 4"/>
          <p:cNvGraphicFramePr/>
          <p:nvPr/>
        </p:nvGraphicFramePr>
        <p:xfrm>
          <a:off x="1394640" y="1491120"/>
          <a:ext cx="10274040" cy="4902480"/>
        </p:xfrm>
        <a:graphic>
          <a:graphicData uri="http://schemas.openxmlformats.org/drawingml/2006/table">
            <a:tbl>
              <a:tblPr/>
              <a:tblGrid>
                <a:gridCol w="447120"/>
                <a:gridCol w="3497760"/>
                <a:gridCol w="1126800"/>
                <a:gridCol w="1451160"/>
                <a:gridCol w="1350720"/>
                <a:gridCol w="1340280"/>
                <a:gridCol w="1059840"/>
              </a:tblGrid>
              <a:tr h="504000"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№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п/п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Наименование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состязания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Отборочный</a:t>
                      </a:r>
                      <a:br>
                        <a:rPr sz="1200"/>
                      </a:b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 этап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Муниципальный этап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Региональный</a:t>
                      </a:r>
                      <a:br>
                        <a:rPr sz="1200"/>
                      </a:b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 этап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Окружной полуфинал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  <a:ea typeface="Apple Symbols"/>
                        </a:rPr>
                        <a:t>Финал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Строевая подготовка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2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Общевойсковая грамотность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3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Основы РХБЗ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4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Спортивная подготовка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5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Основы государственности и военная история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7576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6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Оказание первой помощи и тактическая медицина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7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Военизированная полоса препятствий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8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«Огневой рубеж»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9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Тактическая игра на местности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7576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Инженерное оборудование </a:t>
                      </a:r>
                      <a:br>
                        <a:rPr sz="1200"/>
                      </a:b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 и маскировка позиций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412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Выживание в дикой природе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12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Пожарная эстафета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13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Смотр строя и песни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14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Первая помощь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15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Викторина «Герои в форме»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16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Спортивная игра «Снайпер»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17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Маршрутная игра «Зарница 2.0»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5640" rIns="3564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Apple Symbols"/>
                        </a:rPr>
                        <a:t>+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5640" marR="35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2920" rIns="5292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2920" marR="529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Arial"/>
                          <a:ea typeface="Apple Symbols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9" name="Picture 3" descr=""/>
          <p:cNvPicPr/>
          <p:nvPr/>
        </p:nvPicPr>
        <p:blipFill>
          <a:blip r:embed="rId1"/>
          <a:stretch/>
        </p:blipFill>
        <p:spPr>
          <a:xfrm flipH="1" rot="10800000">
            <a:off x="965880" y="2069640"/>
            <a:ext cx="343440" cy="309456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4" descr=""/>
          <p:cNvPicPr/>
          <p:nvPr/>
        </p:nvPicPr>
        <p:blipFill>
          <a:blip r:embed="rId2"/>
          <a:stretch/>
        </p:blipFill>
        <p:spPr>
          <a:xfrm flipH="1" rot="10800000">
            <a:off x="1002240" y="5299920"/>
            <a:ext cx="307080" cy="1383120"/>
          </a:xfrm>
          <a:prstGeom prst="rect">
            <a:avLst/>
          </a:prstGeom>
          <a:ln w="0">
            <a:noFill/>
          </a:ln>
        </p:spPr>
      </p:pic>
      <p:sp>
        <p:nvSpPr>
          <p:cNvPr id="51" name="TextBox 5"/>
          <p:cNvSpPr/>
          <p:nvPr/>
        </p:nvSpPr>
        <p:spPr>
          <a:xfrm>
            <a:off x="114480" y="3016440"/>
            <a:ext cx="7786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11-13 ЛЕТ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14-17 ЛЕТ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6"/>
          <p:cNvSpPr/>
          <p:nvPr/>
        </p:nvSpPr>
        <p:spPr>
          <a:xfrm>
            <a:off x="114480" y="5667840"/>
            <a:ext cx="778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8 - 10 ЛЕТ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/>
          </p:nvPr>
        </p:nvSpPr>
        <p:spPr>
          <a:xfrm>
            <a:off x="5325120" y="425160"/>
            <a:ext cx="6787800" cy="142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000" spc="-1" strike="noStrike">
                <a:solidFill>
                  <a:schemeClr val="lt1"/>
                </a:solidFill>
                <a:latin typeface="Formular"/>
              </a:rPr>
              <a:t>Распределение команды по ролям условно военным специальностям:</a:t>
            </a:r>
            <a:endParaRPr b="0" lang="ru-RU" sz="30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54" name="TextBox 3"/>
          <p:cNvSpPr/>
          <p:nvPr/>
        </p:nvSpPr>
        <p:spPr>
          <a:xfrm>
            <a:off x="415800" y="2431440"/>
            <a:ext cx="11242440" cy="38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500" spc="-1" strike="noStrike">
                <a:solidFill>
                  <a:schemeClr val="lt1"/>
                </a:solidFill>
                <a:latin typeface="Calibri"/>
              </a:rPr>
              <a:t>В СОСТАВ КОМАНДЫ ВХОДИТ 10 ЧЕЛОВЕК И РАСПРЕДЕЛЯЮТСЯ НА СЕЛУЮЩИЕ СПЕЦИАЛЬНОСТИ: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Командир отряда;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Тактический медик;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Инженер – сапер (2 чел);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Оператор БПЛА (2 чел);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Топограф;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Военкор;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Штурмовик;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2500" spc="-1" strike="noStrike">
                <a:solidFill>
                  <a:schemeClr val="lt1"/>
                </a:solidFill>
                <a:latin typeface="Calibri"/>
              </a:rPr>
              <a:t>Политрук.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Рисунок 5" descr=""/>
          <p:cNvPicPr/>
          <p:nvPr/>
        </p:nvPicPr>
        <p:blipFill>
          <a:blip r:embed="rId1"/>
          <a:stretch/>
        </p:blipFill>
        <p:spPr>
          <a:xfrm>
            <a:off x="5325120" y="2945880"/>
            <a:ext cx="5658120" cy="377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/>
          </p:nvPr>
        </p:nvSpPr>
        <p:spPr>
          <a:xfrm>
            <a:off x="1464480" y="1600200"/>
            <a:ext cx="9262800" cy="558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500" spc="-1" strike="noStrike">
                <a:solidFill>
                  <a:schemeClr val="lt1"/>
                </a:solidFill>
                <a:latin typeface="Formular"/>
              </a:rPr>
              <a:t>Зарница 2.0 проводится в три этапа:</a:t>
            </a:r>
            <a:endParaRPr b="0" lang="ru-RU" sz="3500" spc="-1" strike="noStrike">
              <a:solidFill>
                <a:srgbClr val="93a496"/>
              </a:solidFill>
              <a:latin typeface="Formular"/>
            </a:endParaRPr>
          </a:p>
        </p:txBody>
      </p:sp>
      <p:sp>
        <p:nvSpPr>
          <p:cNvPr id="57" name="TextBox 4"/>
          <p:cNvSpPr/>
          <p:nvPr/>
        </p:nvSpPr>
        <p:spPr>
          <a:xfrm>
            <a:off x="268920" y="2441160"/>
            <a:ext cx="5513400" cy="32605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ru-RU" sz="3000" spc="-1" strike="noStrike">
                <a:solidFill>
                  <a:schemeClr val="lt1"/>
                </a:solidFill>
                <a:latin typeface="Calibri"/>
              </a:rPr>
              <a:t>Этап регистрации и обучение: 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Подготовка участников по условно учетным специальностям;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Жеребьевка и распределение команд на армии;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Профориентация;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Погружение команд участников в игру;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lt1"/>
                </a:solidFill>
                <a:latin typeface="Calibri"/>
              </a:rPr>
              <a:t>Ознакомление с механикой игры и доведение основных задач.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Рисунок 6" descr=""/>
          <p:cNvPicPr/>
          <p:nvPr/>
        </p:nvPicPr>
        <p:blipFill>
          <a:blip r:embed="rId1"/>
          <a:stretch/>
        </p:blipFill>
        <p:spPr>
          <a:xfrm>
            <a:off x="6310080" y="2441160"/>
            <a:ext cx="4941360" cy="329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5937</TotalTime>
  <Words>1252</Words>
  <Paragraphs>340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2023-07-27T06:48:12Z</dcterms:created>
  <dc:creator>Фото</dc:creator>
  <dc:description/>
  <dc:language>en-US</dc:language>
  <cp:lastModifiedBy>CRVSP</cp:lastModifiedBy>
  <cp:lastPrinted>2024-04-24T06:52:09Z</cp:lastPrinted>
  <dcterms:modified xsi:type="dcterms:W3CDTF">2024-05-06T15:52:32Z</dcterms:modified>
  <cp:revision>84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r8>17</vt:r8>
  </property>
</Properties>
</file>