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12.png" ContentType="image/png"/>
  <Override PartName="/ppt/media/image11.png" ContentType="image/png"/>
  <Override PartName="/ppt/media/image7.jpeg" ContentType="image/jpeg"/>
  <Override PartName="/ppt/media/image10.jpeg" ContentType="image/jpeg"/>
  <Override PartName="/ppt/media/image18.png" ContentType="image/png"/>
  <Override PartName="/ppt/media/image20.png" ContentType="image/png"/>
  <Override PartName="/ppt/media/image13.png" ContentType="image/png"/>
  <Override PartName="/ppt/media/image6.jpeg" ContentType="image/jpeg"/>
  <Override PartName="/ppt/media/image5.jpeg" ContentType="image/jpeg"/>
  <Override PartName="/ppt/media/image22.png" ContentType="image/png"/>
  <Override PartName="/ppt/media/image1.jpeg" ContentType="image/jpeg"/>
  <Override PartName="/ppt/media/image4.wmf" ContentType="image/x-wmf"/>
  <Override PartName="/ppt/media/image8.jpeg" ContentType="image/jpeg"/>
  <Override PartName="/ppt/media/image21.png" ContentType="image/png"/>
  <Override PartName="/ppt/media/image19.png" ContentType="image/png"/>
  <Override PartName="/ppt/media/image17.png" ContentType="image/png"/>
  <Override PartName="/ppt/media/image16.png" ContentType="image/png"/>
  <Override PartName="/ppt/media/image14.png" ContentType="image/png"/>
  <Override PartName="/ppt/media/image2.wmf" ContentType="image/x-wmf"/>
  <Override PartName="/ppt/media/image9.jpeg" ContentType="image/jpeg"/>
  <Override PartName="/ppt/media/image3.jpeg" ContentType="image/jpeg"/>
  <Override PartName="/ppt/media/image15.png" ContentType="image/png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10693400" cy="75628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presProps" Target="presProps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725957190232138"/>
          <c:y val="0.0384975646309479"/>
          <c:w val="0.875128127826349"/>
          <c:h val="0.652772573997752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bf1de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632523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e6e0ec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0000ff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66ff66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CC59DEAC-7B5F-E84B-B47B-6930BE686465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7C04D5EC-DA2C-B64B-93C9-BB6E529101FA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4D012F34-4FEB-7F44-8BEE-F26E835EB39A}" type="VALUE">
                      <a:rPr b="0" lang="en-US" sz="1200" spc="-1" strike="noStrike">
                        <a:solidFill>
                          <a:srgbClr val="ffffff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939AF501-ADA3-DB46-B441-22D0892C5F15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AC68F238-454F-2941-9F80-A2EAD7368301}" type="VALUE">
                      <a:rPr b="0" lang="en-US" sz="1200" spc="-1" strike="noStrike">
                        <a:solidFill>
                          <a:srgbClr val="ffffff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67AE0084-F62B-F847-8B22-8F69B3D5212F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0d0d0d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Пулевые ранения</c:v>
                </c:pt>
                <c:pt idx="1">
                  <c:v>Осколочные ранения</c:v>
                </c:pt>
                <c:pt idx="2">
                  <c:v>Минно-взрывная травма</c:v>
                </c:pt>
                <c:pt idx="3">
                  <c:v>Термическое воздействие (ожог)</c:v>
                </c:pt>
                <c:pt idx="4">
                  <c:v>Механическая травма (ДТП, падения с высоты и т.д.)</c:v>
                </c:pt>
                <c:pt idx="5">
                  <c:v>Прочие причины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12.17</c:v>
                </c:pt>
                <c:pt idx="1">
                  <c:v>28.69</c:v>
                </c:pt>
                <c:pt idx="2">
                  <c:v>32.17</c:v>
                </c:pt>
                <c:pt idx="3">
                  <c:v>10.43</c:v>
                </c:pt>
                <c:pt idx="4">
                  <c:v>15.65</c:v>
                </c:pt>
                <c:pt idx="5">
                  <c:v>0.87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9bbb59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8064a2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4bacc6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f79646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3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5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Пулевые ранения</c:v>
                </c:pt>
                <c:pt idx="1">
                  <c:v>Осколочные ранения</c:v>
                </c:pt>
                <c:pt idx="2">
                  <c:v>Минно-взрывная травма</c:v>
                </c:pt>
                <c:pt idx="3">
                  <c:v>Термическое воздействие (ожог)</c:v>
                </c:pt>
                <c:pt idx="4">
                  <c:v>Механическая травма (ДТП, падения с высоты и т.д.)</c:v>
                </c:pt>
                <c:pt idx="5">
                  <c:v>Прочие причины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10.5826086956522</c:v>
                </c:pt>
                <c:pt idx="1">
                  <c:v>24.9478260869565</c:v>
                </c:pt>
                <c:pt idx="2">
                  <c:v>27.9739130434783</c:v>
                </c:pt>
                <c:pt idx="3">
                  <c:v>9.06956521739131</c:v>
                </c:pt>
                <c:pt idx="4">
                  <c:v>13.6086956521739</c:v>
                </c:pt>
                <c:pt idx="5">
                  <c:v>0.756521739130435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0223939195100613"/>
          <c:y val="0.703370203724535"/>
          <c:w val="0.945952719451735"/>
          <c:h val="0.27282027246594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200" spc="-1" strike="noStrike">
              <a:solidFill>
                <a:srgbClr val="000000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30"/>
      <c:rotY val="0"/>
      <c:rAngAx val="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0669882423876997"/>
          <c:y val="0.0728389644580957"/>
          <c:w val="0.873258968947844"/>
          <c:h val="0.664414216761738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ebf1de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632523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e6e0ec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0000ff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66ff66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numFmt formatCode="General" sourceLinked="0"/>
            <c:dLbl>
              <c:idx val="0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952A151A-C41C-F549-BBD2-102C5C75000A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E7D4D7C7-0E5F-0145-97EB-283F71C48DB1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ffffff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D58344BE-0EC7-5E4B-B8E3-F06C0D1732E1}" type="VALUE">
                      <a:rPr b="0" lang="en-US" sz="1200" spc="-1" strike="noStrike">
                        <a:solidFill>
                          <a:srgbClr val="ffffff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C527C50C-798D-2F4B-8A43-F5AB66FCB872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7FB07293-BF44-B148-A73B-3E854985710C}" type="VALUE">
                      <a:rPr b="0" lang="en-US" sz="1200" spc="-1" strike="noStrike">
                        <a:solidFill>
                          <a:srgbClr val="000000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1" sz="1200" spc="-1" strike="noStrike">
                      <a:solidFill>
                        <a:srgbClr val="0d0d0d"/>
                      </a:solidFill>
                      <a:latin typeface="Calibri"/>
                    </a:defRPr>
                  </a:pPr>
                </a:p>
              </c:txPr>
              <c:tx>
                <c:rich>
                  <a:bodyPr/>
                  <a:p>
                    <a:fld id="{9861B340-1744-194D-AC61-FF914BA5EFB8}" type="VALUE">
                      <a:rPr b="0" lang="en-US" sz="1200" spc="-1" strike="noStrike">
                        <a:solidFill>
                          <a:srgbClr val="0d0d0d"/>
                        </a:solidFill>
                        <a:latin typeface="Times New Roman"/>
                      </a:rPr>
                      <a:t>[ЗНАЧЕНИЕ]</a:t>
                    </a:fld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1" sz="1200" spc="-1" strike="noStrike">
                    <a:solidFill>
                      <a:srgbClr val="0d0d0d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Разрушение головного мозга</c:v>
                </c:pt>
                <c:pt idx="1">
                  <c:v>Тяжелое разрушения внутренних органов, магистральных сосудов и фрагментация тела</c:v>
                </c:pt>
                <c:pt idx="2">
                  <c:v>Массивное наружное кровотечение</c:v>
                </c:pt>
                <c:pt idx="3">
                  <c:v>Нарушение функции внешнего дыхания</c:v>
                </c:pt>
                <c:pt idx="4">
                  <c:v>Полиорганная недостаточность</c:v>
                </c:pt>
                <c:pt idx="5">
                  <c:v>Прочие причины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12.14</c:v>
                </c:pt>
                <c:pt idx="1">
                  <c:v>45.79</c:v>
                </c:pt>
                <c:pt idx="2">
                  <c:v>26.17</c:v>
                </c:pt>
                <c:pt idx="3">
                  <c:v>11.23</c:v>
                </c:pt>
                <c:pt idx="4">
                  <c:v>3.74</c:v>
                </c:pt>
                <c:pt idx="5">
                  <c:v>0.93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4f81bd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c0504d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9bbb59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3"/>
            <c:spPr>
              <a:solidFill>
                <a:srgbClr val="8064a2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4"/>
            <c:spPr>
              <a:solidFill>
                <a:srgbClr val="4bacc6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5"/>
            <c:spPr>
              <a:solidFill>
                <a:srgbClr val="f79646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3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dLbl>
              <c:idx val="5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Разрушение головного мозга</c:v>
                </c:pt>
                <c:pt idx="1">
                  <c:v>Тяжелое разрушения внутренних органов, магистральных сосудов и фрагментация тела</c:v>
                </c:pt>
                <c:pt idx="2">
                  <c:v>Массивное наружное кровотечение</c:v>
                </c:pt>
                <c:pt idx="3">
                  <c:v>Нарушение функции внешнего дыхания</c:v>
                </c:pt>
                <c:pt idx="4">
                  <c:v>Полиорганная недостаточность</c:v>
                </c:pt>
                <c:pt idx="5">
                  <c:v>Прочие причины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10.5565217391304</c:v>
                </c:pt>
                <c:pt idx="1">
                  <c:v>39.8173913043478</c:v>
                </c:pt>
                <c:pt idx="2">
                  <c:v>22.7565217391304</c:v>
                </c:pt>
                <c:pt idx="3">
                  <c:v>9.76521739130435</c:v>
                </c:pt>
                <c:pt idx="4">
                  <c:v>3.25217391304348</c:v>
                </c:pt>
                <c:pt idx="5">
                  <c:v>0.808695652173913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"/>
          <c:y val="0.703370203724535"/>
          <c:w val="1"/>
          <c:h val="0.272820272465942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200" spc="-1" strike="noStrike">
              <a:solidFill>
                <a:srgbClr val="ffffff"/>
              </a:solidFill>
              <a:latin typeface="Times New Roman"/>
            </a:defRPr>
          </a:pPr>
        </a:p>
      </c:txPr>
    </c:legend>
    <c:plotVisOnly val="1"/>
    <c:dispBlanksAs val="zero"/>
  </c:chart>
  <c:spPr>
    <a:noFill/>
    <a:ln w="9360">
      <a:noFill/>
    </a:ln>
  </c:sp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4BE8C-D101-49AC-93A4-7347890B7C9A}" type="doc">
      <dgm:prSet loTypeId="urn:microsoft.com/office/officeart/2005/8/layout/vList4#1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F3B30E3-C344-4A74-9974-0D076FECF4A2}">
      <dgm:prSet phldrT="[Текст]" custT="1"/>
      <dgm:spPr>
        <a:solidFill>
          <a:srgbClr val="FF0000"/>
        </a:solidFill>
      </dgm:spPr>
      <dgm:t>
        <a:bodyPr anchor="b"/>
        <a:lstStyle/>
        <a:p>
          <a:pPr algn="ctr"/>
          <a:r>
            <a:rPr lang="en-US" sz="2400" b="0" i="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rPr>
            <a:t>        </a:t>
          </a:r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ОКАЗАНИЕ ПОМОЩИ ПРИ </a:t>
          </a:r>
        </a:p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ПРЯМОЙ УГРОЗЕ, ОПАСНОСТИ</a:t>
          </a:r>
          <a:endParaRPr lang="en-US" sz="2400" b="0" i="0" dirty="0">
            <a:solidFill>
              <a:schemeClr val="tx1"/>
            </a:solidFill>
            <a:latin typeface="Times New Roman" panose="02020603050405020304" pitchFamily="18" charset="0"/>
            <a:cs typeface="Times New Roman" pitchFamily="18" charset="0"/>
          </a:endParaRPr>
        </a:p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КРАСНАЯ ЗОНА </a:t>
          </a:r>
        </a:p>
      </dgm:t>
    </dgm:pt>
    <dgm:pt modelId="{805374F3-2EB8-41F4-82BB-209EF08223D6}" type="parTrans" cxnId="{B2DD8EB7-D989-4C8D-B88C-CC11F5769239}">
      <dgm:prSet/>
      <dgm:spPr/>
      <dgm:t>
        <a:bodyPr/>
        <a:lstStyle/>
        <a:p>
          <a:endParaRPr lang="ru-RU"/>
        </a:p>
      </dgm:t>
    </dgm:pt>
    <dgm:pt modelId="{065139F7-79CD-46B6-823B-6CBAB12D735C}" type="sibTrans" cxnId="{B2DD8EB7-D989-4C8D-B88C-CC11F5769239}">
      <dgm:prSet/>
      <dgm:spPr/>
      <dgm:t>
        <a:bodyPr/>
        <a:lstStyle/>
        <a:p>
          <a:endParaRPr lang="ru-RU"/>
        </a:p>
      </dgm:t>
    </dgm:pt>
    <dgm:pt modelId="{D5174EDE-14BF-48FC-88E9-E64FDCDF7631}">
      <dgm:prSet phldrT="[Текст]" custT="1"/>
      <dgm:spPr>
        <a:solidFill>
          <a:srgbClr val="FFFF00"/>
        </a:solidFill>
      </dgm:spPr>
      <dgm:t>
        <a:bodyPr/>
        <a:lstStyle/>
        <a:p>
          <a:pPr algn="ctr"/>
          <a:r>
            <a:rPr lang="ru-RU" sz="2400" b="0" i="0" dirty="0">
              <a:latin typeface="Times New Roman" panose="02020603050405020304" pitchFamily="18" charset="0"/>
              <a:cs typeface="Times New Roman" pitchFamily="18" charset="0"/>
            </a:rPr>
            <a:t>       </a:t>
          </a:r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ОКАЗАНИЕ ПОМОЩИ ПРИ</a:t>
          </a:r>
        </a:p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НЕ ПРЯМОЙ УГРОЗЕ, ОПАСНОСТИ</a:t>
          </a:r>
        </a:p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ЖЕЛТАЯ ЗОНА </a:t>
          </a:r>
        </a:p>
      </dgm:t>
    </dgm:pt>
    <dgm:pt modelId="{39FC4F6D-9473-48C4-AF2E-2183E02E7B71}" type="parTrans" cxnId="{FAA89812-3636-4A41-9154-855A5C76722D}">
      <dgm:prSet/>
      <dgm:spPr/>
      <dgm:t>
        <a:bodyPr/>
        <a:lstStyle/>
        <a:p>
          <a:endParaRPr lang="ru-RU"/>
        </a:p>
      </dgm:t>
    </dgm:pt>
    <dgm:pt modelId="{AA021BFB-2F72-4D40-8039-182833C25898}" type="sibTrans" cxnId="{FAA89812-3636-4A41-9154-855A5C76722D}">
      <dgm:prSet/>
      <dgm:spPr/>
      <dgm:t>
        <a:bodyPr/>
        <a:lstStyle/>
        <a:p>
          <a:endParaRPr lang="ru-RU"/>
        </a:p>
      </dgm:t>
    </dgm:pt>
    <dgm:pt modelId="{5110C1C7-A4DA-4D96-99A9-B13CCBA29F94}">
      <dgm:prSet phldrT="[Текст]" custT="1"/>
      <dgm:spPr>
        <a:solidFill>
          <a:srgbClr val="00B050"/>
        </a:solidFill>
      </dgm:spPr>
      <dgm:t>
        <a:bodyPr/>
        <a:lstStyle/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      ОСНОВНОЕ ОКАЗАНИЕ ПОМОЩИ ЭВАКУАЦИЯ</a:t>
          </a:r>
        </a:p>
        <a:p>
          <a:pPr algn="ctr"/>
          <a:r>
            <a:rPr lang="ru-RU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ЗЕЛЕНАЯ ЗОНА </a:t>
          </a:r>
          <a:endParaRPr lang="ru-RU" sz="2400" b="1" dirty="0">
            <a:solidFill>
              <a:schemeClr val="tx1"/>
            </a:solidFill>
          </a:endParaRPr>
        </a:p>
      </dgm:t>
    </dgm:pt>
    <dgm:pt modelId="{D5E055FB-764E-4F6B-B483-EBC4FEEA880D}" type="parTrans" cxnId="{2E0479C2-ECDB-48CB-B20C-4C54EBFFF399}">
      <dgm:prSet/>
      <dgm:spPr/>
      <dgm:t>
        <a:bodyPr/>
        <a:lstStyle/>
        <a:p>
          <a:endParaRPr lang="ru-RU"/>
        </a:p>
      </dgm:t>
    </dgm:pt>
    <dgm:pt modelId="{5ED4F66B-1EED-433F-843C-3D0B7CCC8B07}" type="sibTrans" cxnId="{2E0479C2-ECDB-48CB-B20C-4C54EBFFF399}">
      <dgm:prSet/>
      <dgm:spPr/>
      <dgm:t>
        <a:bodyPr/>
        <a:lstStyle/>
        <a:p>
          <a:endParaRPr lang="ru-RU"/>
        </a:p>
      </dgm:t>
    </dgm:pt>
    <dgm:pt modelId="{B5332D73-525B-471E-8E0D-C20020AA1BB9}" type="pres">
      <dgm:prSet presAssocID="{0294BE8C-D101-49AC-93A4-7347890B7C9A}" presName="linear" presStyleCnt="0">
        <dgm:presLayoutVars>
          <dgm:dir/>
          <dgm:resizeHandles val="exact"/>
        </dgm:presLayoutVars>
      </dgm:prSet>
      <dgm:spPr/>
    </dgm:pt>
    <dgm:pt modelId="{7C3FB302-FCEA-4F10-82A2-27CBF6B1ED33}" type="pres">
      <dgm:prSet presAssocID="{FF3B30E3-C344-4A74-9974-0D076FECF4A2}" presName="comp" presStyleCnt="0"/>
      <dgm:spPr/>
    </dgm:pt>
    <dgm:pt modelId="{51AB9085-7B51-4250-BB78-5747C585CF22}" type="pres">
      <dgm:prSet presAssocID="{FF3B30E3-C344-4A74-9974-0D076FECF4A2}" presName="box" presStyleLbl="node1" presStyleIdx="0" presStyleCnt="3" custLinFactNeighborX="95" custLinFactNeighborY="-1918"/>
      <dgm:spPr/>
    </dgm:pt>
    <dgm:pt modelId="{17A6DE21-534E-46D8-9ED0-683103D44850}" type="pres">
      <dgm:prSet presAssocID="{FF3B30E3-C344-4A74-9974-0D076FECF4A2}" presName="img" presStyleLbl="fgImgPlace1" presStyleIdx="0" presStyleCnt="3" custScaleX="108073" custScaleY="98441"/>
      <dgm:spPr/>
    </dgm:pt>
    <dgm:pt modelId="{0F75CFEB-7A83-4941-B32C-18274687FAD2}" type="pres">
      <dgm:prSet presAssocID="{FF3B30E3-C344-4A74-9974-0D076FECF4A2}" presName="text" presStyleLbl="node1" presStyleIdx="0" presStyleCnt="3">
        <dgm:presLayoutVars>
          <dgm:bulletEnabled val="1"/>
        </dgm:presLayoutVars>
      </dgm:prSet>
      <dgm:spPr/>
    </dgm:pt>
    <dgm:pt modelId="{E700D467-56F2-459E-BBE6-A976A474A357}" type="pres">
      <dgm:prSet presAssocID="{065139F7-79CD-46B6-823B-6CBAB12D735C}" presName="spacer" presStyleCnt="0"/>
      <dgm:spPr/>
    </dgm:pt>
    <dgm:pt modelId="{6813AF25-76EB-4150-981F-D2FD6191EFB1}" type="pres">
      <dgm:prSet presAssocID="{D5174EDE-14BF-48FC-88E9-E64FDCDF7631}" presName="comp" presStyleCnt="0"/>
      <dgm:spPr/>
    </dgm:pt>
    <dgm:pt modelId="{B6F4D2C9-8B21-476E-BC00-B33633736666}" type="pres">
      <dgm:prSet presAssocID="{D5174EDE-14BF-48FC-88E9-E64FDCDF7631}" presName="box" presStyleLbl="node1" presStyleIdx="1" presStyleCnt="3" custScaleY="112749"/>
      <dgm:spPr/>
    </dgm:pt>
    <dgm:pt modelId="{2E56A71B-D8F3-4BF3-96E7-6F01913A80DF}" type="pres">
      <dgm:prSet presAssocID="{D5174EDE-14BF-48FC-88E9-E64FDCDF7631}" presName="img" presStyleLbl="fgImgPlace1" presStyleIdx="1" presStyleCnt="3" custScaleX="106747" custScaleY="96233"/>
      <dgm:spPr/>
    </dgm:pt>
    <dgm:pt modelId="{23731D0B-5909-4FDA-B1D2-DC1945507472}" type="pres">
      <dgm:prSet presAssocID="{D5174EDE-14BF-48FC-88E9-E64FDCDF7631}" presName="text" presStyleLbl="node1" presStyleIdx="1" presStyleCnt="3">
        <dgm:presLayoutVars>
          <dgm:bulletEnabled val="1"/>
        </dgm:presLayoutVars>
      </dgm:prSet>
      <dgm:spPr/>
    </dgm:pt>
    <dgm:pt modelId="{7CCA7A4F-AE9E-45D2-BCC8-F53EE47C6685}" type="pres">
      <dgm:prSet presAssocID="{AA021BFB-2F72-4D40-8039-182833C25898}" presName="spacer" presStyleCnt="0"/>
      <dgm:spPr/>
    </dgm:pt>
    <dgm:pt modelId="{28989A02-2A3A-41AC-B2B1-A31E15FD4C57}" type="pres">
      <dgm:prSet presAssocID="{5110C1C7-A4DA-4D96-99A9-B13CCBA29F94}" presName="comp" presStyleCnt="0"/>
      <dgm:spPr/>
    </dgm:pt>
    <dgm:pt modelId="{15BB428C-D631-4821-854E-EBD6CB9508E9}" type="pres">
      <dgm:prSet presAssocID="{5110C1C7-A4DA-4D96-99A9-B13CCBA29F94}" presName="box" presStyleLbl="node1" presStyleIdx="2" presStyleCnt="3" custLinFactNeighborX="-1289" custLinFactNeighborY="-1512"/>
      <dgm:spPr/>
    </dgm:pt>
    <dgm:pt modelId="{EAD6E6D2-3DDF-4A7C-8207-0A590E04509A}" type="pres">
      <dgm:prSet presAssocID="{5110C1C7-A4DA-4D96-99A9-B13CCBA29F94}" presName="img" presStyleLbl="fgImgPlace1" presStyleIdx="2" presStyleCnt="3" custScaleX="112052" custScaleY="97344"/>
      <dgm:spPr/>
    </dgm:pt>
    <dgm:pt modelId="{2B4A6EBD-B91C-4909-B17F-672D5F6D3136}" type="pres">
      <dgm:prSet presAssocID="{5110C1C7-A4DA-4D96-99A9-B13CCBA29F94}" presName="text" presStyleLbl="node1" presStyleIdx="2" presStyleCnt="3">
        <dgm:presLayoutVars>
          <dgm:bulletEnabled val="1"/>
        </dgm:presLayoutVars>
      </dgm:prSet>
      <dgm:spPr/>
    </dgm:pt>
  </dgm:ptLst>
  <dgm:cxnLst>
    <dgm:cxn modelId="{FAA89812-3636-4A41-9154-855A5C76722D}" srcId="{0294BE8C-D101-49AC-93A4-7347890B7C9A}" destId="{D5174EDE-14BF-48FC-88E9-E64FDCDF7631}" srcOrd="1" destOrd="0" parTransId="{39FC4F6D-9473-48C4-AF2E-2183E02E7B71}" sibTransId="{AA021BFB-2F72-4D40-8039-182833C25898}"/>
    <dgm:cxn modelId="{21B4D722-43E5-4FDC-916B-158AA563399D}" type="presOf" srcId="{FF3B30E3-C344-4A74-9974-0D076FECF4A2}" destId="{51AB9085-7B51-4250-BB78-5747C585CF22}" srcOrd="0" destOrd="0" presId="urn:microsoft.com/office/officeart/2005/8/layout/vList4#1"/>
    <dgm:cxn modelId="{A190BE37-9EF6-4BCA-83C5-61B207912B94}" type="presOf" srcId="{FF3B30E3-C344-4A74-9974-0D076FECF4A2}" destId="{0F75CFEB-7A83-4941-B32C-18274687FAD2}" srcOrd="1" destOrd="0" presId="urn:microsoft.com/office/officeart/2005/8/layout/vList4#1"/>
    <dgm:cxn modelId="{D992AF4D-703B-4F08-B01D-6527A94C6B60}" type="presOf" srcId="{D5174EDE-14BF-48FC-88E9-E64FDCDF7631}" destId="{B6F4D2C9-8B21-476E-BC00-B33633736666}" srcOrd="0" destOrd="0" presId="urn:microsoft.com/office/officeart/2005/8/layout/vList4#1"/>
    <dgm:cxn modelId="{8043419D-D195-4B37-B3EE-8C4F63C8FACC}" type="presOf" srcId="{5110C1C7-A4DA-4D96-99A9-B13CCBA29F94}" destId="{2B4A6EBD-B91C-4909-B17F-672D5F6D3136}" srcOrd="1" destOrd="0" presId="urn:microsoft.com/office/officeart/2005/8/layout/vList4#1"/>
    <dgm:cxn modelId="{B2DD8EB7-D989-4C8D-B88C-CC11F5769239}" srcId="{0294BE8C-D101-49AC-93A4-7347890B7C9A}" destId="{FF3B30E3-C344-4A74-9974-0D076FECF4A2}" srcOrd="0" destOrd="0" parTransId="{805374F3-2EB8-41F4-82BB-209EF08223D6}" sibTransId="{065139F7-79CD-46B6-823B-6CBAB12D735C}"/>
    <dgm:cxn modelId="{F6D9D8BB-4653-4FAE-9944-D5E3F9C422AC}" type="presOf" srcId="{5110C1C7-A4DA-4D96-99A9-B13CCBA29F94}" destId="{15BB428C-D631-4821-854E-EBD6CB9508E9}" srcOrd="0" destOrd="0" presId="urn:microsoft.com/office/officeart/2005/8/layout/vList4#1"/>
    <dgm:cxn modelId="{2E0479C2-ECDB-48CB-B20C-4C54EBFFF399}" srcId="{0294BE8C-D101-49AC-93A4-7347890B7C9A}" destId="{5110C1C7-A4DA-4D96-99A9-B13CCBA29F94}" srcOrd="2" destOrd="0" parTransId="{D5E055FB-764E-4F6B-B483-EBC4FEEA880D}" sibTransId="{5ED4F66B-1EED-433F-843C-3D0B7CCC8B07}"/>
    <dgm:cxn modelId="{CDC067D5-37BA-427A-8E9F-D208E06BF03C}" type="presOf" srcId="{D5174EDE-14BF-48FC-88E9-E64FDCDF7631}" destId="{23731D0B-5909-4FDA-B1D2-DC1945507472}" srcOrd="1" destOrd="0" presId="urn:microsoft.com/office/officeart/2005/8/layout/vList4#1"/>
    <dgm:cxn modelId="{586A47F3-BF52-446F-AD5F-586DCEC9E2DF}" type="presOf" srcId="{0294BE8C-D101-49AC-93A4-7347890B7C9A}" destId="{B5332D73-525B-471E-8E0D-C20020AA1BB9}" srcOrd="0" destOrd="0" presId="urn:microsoft.com/office/officeart/2005/8/layout/vList4#1"/>
    <dgm:cxn modelId="{281EB0A4-B6ED-4E36-9639-E45B53CE68AF}" type="presParOf" srcId="{B5332D73-525B-471E-8E0D-C20020AA1BB9}" destId="{7C3FB302-FCEA-4F10-82A2-27CBF6B1ED33}" srcOrd="0" destOrd="0" presId="urn:microsoft.com/office/officeart/2005/8/layout/vList4#1"/>
    <dgm:cxn modelId="{B704B56A-786B-4168-8D84-821484E77BDF}" type="presParOf" srcId="{7C3FB302-FCEA-4F10-82A2-27CBF6B1ED33}" destId="{51AB9085-7B51-4250-BB78-5747C585CF22}" srcOrd="0" destOrd="0" presId="urn:microsoft.com/office/officeart/2005/8/layout/vList4#1"/>
    <dgm:cxn modelId="{DA48FF9F-7E38-42A5-A1A6-F26334116167}" type="presParOf" srcId="{7C3FB302-FCEA-4F10-82A2-27CBF6B1ED33}" destId="{17A6DE21-534E-46D8-9ED0-683103D44850}" srcOrd="1" destOrd="0" presId="urn:microsoft.com/office/officeart/2005/8/layout/vList4#1"/>
    <dgm:cxn modelId="{03CD5E22-A0FD-435E-8643-861F649CF8B8}" type="presParOf" srcId="{7C3FB302-FCEA-4F10-82A2-27CBF6B1ED33}" destId="{0F75CFEB-7A83-4941-B32C-18274687FAD2}" srcOrd="2" destOrd="0" presId="urn:microsoft.com/office/officeart/2005/8/layout/vList4#1"/>
    <dgm:cxn modelId="{22D53710-83DC-4D7B-89A2-10CA3DC22A4B}" type="presParOf" srcId="{B5332D73-525B-471E-8E0D-C20020AA1BB9}" destId="{E700D467-56F2-459E-BBE6-A976A474A357}" srcOrd="1" destOrd="0" presId="urn:microsoft.com/office/officeart/2005/8/layout/vList4#1"/>
    <dgm:cxn modelId="{3FC7871D-2642-41FE-89C4-CA4FBCE038C5}" type="presParOf" srcId="{B5332D73-525B-471E-8E0D-C20020AA1BB9}" destId="{6813AF25-76EB-4150-981F-D2FD6191EFB1}" srcOrd="2" destOrd="0" presId="urn:microsoft.com/office/officeart/2005/8/layout/vList4#1"/>
    <dgm:cxn modelId="{A463DA71-DA6B-4FD4-B6ED-0DC4351BA4EF}" type="presParOf" srcId="{6813AF25-76EB-4150-981F-D2FD6191EFB1}" destId="{B6F4D2C9-8B21-476E-BC00-B33633736666}" srcOrd="0" destOrd="0" presId="urn:microsoft.com/office/officeart/2005/8/layout/vList4#1"/>
    <dgm:cxn modelId="{3041AB00-6467-4E04-9535-07C4D22321CA}" type="presParOf" srcId="{6813AF25-76EB-4150-981F-D2FD6191EFB1}" destId="{2E56A71B-D8F3-4BF3-96E7-6F01913A80DF}" srcOrd="1" destOrd="0" presId="urn:microsoft.com/office/officeart/2005/8/layout/vList4#1"/>
    <dgm:cxn modelId="{EF2D034E-CB7E-42AA-B307-B84505FB3F5E}" type="presParOf" srcId="{6813AF25-76EB-4150-981F-D2FD6191EFB1}" destId="{23731D0B-5909-4FDA-B1D2-DC1945507472}" srcOrd="2" destOrd="0" presId="urn:microsoft.com/office/officeart/2005/8/layout/vList4#1"/>
    <dgm:cxn modelId="{730E7559-DA87-41F8-8B78-026C0C09B282}" type="presParOf" srcId="{B5332D73-525B-471E-8E0D-C20020AA1BB9}" destId="{7CCA7A4F-AE9E-45D2-BCC8-F53EE47C6685}" srcOrd="3" destOrd="0" presId="urn:microsoft.com/office/officeart/2005/8/layout/vList4#1"/>
    <dgm:cxn modelId="{6CECF3D1-1722-416D-A336-8EFBD18F8492}" type="presParOf" srcId="{B5332D73-525B-471E-8E0D-C20020AA1BB9}" destId="{28989A02-2A3A-41AC-B2B1-A31E15FD4C57}" srcOrd="4" destOrd="0" presId="urn:microsoft.com/office/officeart/2005/8/layout/vList4#1"/>
    <dgm:cxn modelId="{A88A3F83-2449-41FC-8977-A50BABC8742E}" type="presParOf" srcId="{28989A02-2A3A-41AC-B2B1-A31E15FD4C57}" destId="{15BB428C-D631-4821-854E-EBD6CB9508E9}" srcOrd="0" destOrd="0" presId="urn:microsoft.com/office/officeart/2005/8/layout/vList4#1"/>
    <dgm:cxn modelId="{854A1F23-BAE1-4C63-90BA-AD61EDDF6D8D}" type="presParOf" srcId="{28989A02-2A3A-41AC-B2B1-A31E15FD4C57}" destId="{EAD6E6D2-3DDF-4A7C-8207-0A590E04509A}" srcOrd="1" destOrd="0" presId="urn:microsoft.com/office/officeart/2005/8/layout/vList4#1"/>
    <dgm:cxn modelId="{29DDAEB2-8E7E-4D7E-8B18-A51AB4242142}" type="presParOf" srcId="{28989A02-2A3A-41AC-B2B1-A31E15FD4C57}" destId="{2B4A6EBD-B91C-4909-B17F-672D5F6D313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AB9085-7B51-4250-BB78-5747C585CF22}">
      <dsp:nvSpPr>
        <dsp:cNvPr id="0" name=""/>
        <dsp:cNvSpPr/>
      </dsp:nvSpPr>
      <dsp:spPr>
        <a:xfrm>
          <a:off x="0" y="0"/>
          <a:ext cx="8024575" cy="1601762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rPr>
            <a:t>        </a:t>
          </a: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ОКАЗАНИЕ ПОМОЩИ ПРИ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ПРЯМОЙ УГРОЗЕ, ОПАСНОСТИ</a:t>
          </a:r>
          <a:endParaRPr lang="en-US" sz="24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КРАСНАЯ ЗОНА </a:t>
          </a:r>
        </a:p>
      </dsp:txBody>
      <dsp:txXfrm>
        <a:off x="1765091" y="0"/>
        <a:ext cx="6259483" cy="1601762"/>
      </dsp:txXfrm>
    </dsp:sp>
    <dsp:sp modelId="{17A6DE21-534E-46D8-9ED0-683103D44850}">
      <dsp:nvSpPr>
        <dsp:cNvPr id="0" name=""/>
        <dsp:cNvSpPr/>
      </dsp:nvSpPr>
      <dsp:spPr>
        <a:xfrm>
          <a:off x="95393" y="170164"/>
          <a:ext cx="1734479" cy="126143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F4D2C9-8B21-476E-BC00-B33633736666}">
      <dsp:nvSpPr>
        <dsp:cNvPr id="0" name=""/>
        <dsp:cNvSpPr/>
      </dsp:nvSpPr>
      <dsp:spPr>
        <a:xfrm>
          <a:off x="0" y="1761938"/>
          <a:ext cx="8024575" cy="1805971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Times New Roman" panose="02020603050405020304" pitchFamily="18" charset="0"/>
              <a:cs typeface="Times New Roman" pitchFamily="18" charset="0"/>
            </a:rPr>
            <a:t>       </a:t>
          </a: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ОКАЗАНИЕ ПОМОЩИ ПРИ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НЕ ПРЯМОЙ УГРОЗЕ, ОПАСНОСТИ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ЖЕЛТАЯ ЗОНА </a:t>
          </a:r>
        </a:p>
      </dsp:txBody>
      <dsp:txXfrm>
        <a:off x="1765091" y="1761938"/>
        <a:ext cx="6259483" cy="1805971"/>
      </dsp:txXfrm>
    </dsp:sp>
    <dsp:sp modelId="{2E56A71B-D8F3-4BF3-96E7-6F01913A80DF}">
      <dsp:nvSpPr>
        <dsp:cNvPr id="0" name=""/>
        <dsp:cNvSpPr/>
      </dsp:nvSpPr>
      <dsp:spPr>
        <a:xfrm>
          <a:off x="106034" y="2048354"/>
          <a:ext cx="1713198" cy="1233139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-1990641"/>
            <a:satOff val="11305"/>
            <a:lumOff val="89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BB428C-D631-4821-854E-EBD6CB9508E9}">
      <dsp:nvSpPr>
        <dsp:cNvPr id="0" name=""/>
        <dsp:cNvSpPr/>
      </dsp:nvSpPr>
      <dsp:spPr>
        <a:xfrm>
          <a:off x="0" y="3703868"/>
          <a:ext cx="8024575" cy="160176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      ОСНОВНОЕ ОКАЗАНИЕ ПОМОЩИ ЭВАКУАЦИЯ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rPr>
            <a:t>ЗЕЛЕНАЯ ЗОНА 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1765091" y="3703868"/>
        <a:ext cx="6259483" cy="1601762"/>
      </dsp:txXfrm>
    </dsp:sp>
    <dsp:sp modelId="{EAD6E6D2-3DDF-4A7C-8207-0A590E04509A}">
      <dsp:nvSpPr>
        <dsp:cNvPr id="0" name=""/>
        <dsp:cNvSpPr/>
      </dsp:nvSpPr>
      <dsp:spPr>
        <a:xfrm>
          <a:off x="63464" y="3905280"/>
          <a:ext cx="1798339" cy="1247375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-3981281"/>
            <a:satOff val="22610"/>
            <a:lumOff val="17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2B8FC2C-0BDE-4FD3-849C-8CFE234429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4CE5402-3151-42C9-A712-5D74D3EC3B9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DEC8E77-69FD-4C72-ADEA-FD4C1B39C77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A913862-AC81-4E54-9575-D5DE75EDA4F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44019085-7E12-4FB3-9128-E825248C65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ubTitle"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C25F1C27-9EA3-4A95-95EF-5C7740A29CE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43432848-DF20-4FAC-BA76-BAA5E0F288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02080" y="2344320"/>
            <a:ext cx="9088920" cy="126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2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39A226D-E4A7-48C0-B9E7-CFE628466E3A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bg object 23"/>
          <p:cNvSpPr/>
          <p:nvPr/>
        </p:nvSpPr>
        <p:spPr>
          <a:xfrm>
            <a:off x="9499320" y="6757200"/>
            <a:ext cx="1192680" cy="103320"/>
          </a:xfrm>
          <a:custGeom>
            <a:avLst/>
            <a:gdLst>
              <a:gd name="textAreaLeft" fmla="*/ 0 w 1192680"/>
              <a:gd name="textAreaRight" fmla="*/ 1193040 w 119268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bg object 24"/>
          <p:cNvSpPr/>
          <p:nvPr/>
        </p:nvSpPr>
        <p:spPr>
          <a:xfrm>
            <a:off x="7371000" y="6918480"/>
            <a:ext cx="3320640" cy="165240"/>
          </a:xfrm>
          <a:custGeom>
            <a:avLst/>
            <a:gdLst>
              <a:gd name="textAreaLeft" fmla="*/ 0 w 3320640"/>
              <a:gd name="textAreaRight" fmla="*/ 3321000 w 332064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bg object 25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bg object 26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bg object 27"/>
          <p:cNvSpPr/>
          <p:nvPr/>
        </p:nvSpPr>
        <p:spPr>
          <a:xfrm>
            <a:off x="7390800" y="675936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bg object 28"/>
          <p:cNvSpPr/>
          <p:nvPr/>
        </p:nvSpPr>
        <p:spPr>
          <a:xfrm>
            <a:off x="7371000" y="711576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bg object 29"/>
          <p:cNvSpPr/>
          <p:nvPr/>
        </p:nvSpPr>
        <p:spPr>
          <a:xfrm>
            <a:off x="84229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bg object 30"/>
          <p:cNvSpPr/>
          <p:nvPr/>
        </p:nvSpPr>
        <p:spPr>
          <a:xfrm>
            <a:off x="827244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bg object 31"/>
          <p:cNvSpPr/>
          <p:nvPr/>
        </p:nvSpPr>
        <p:spPr>
          <a:xfrm>
            <a:off x="81223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bg object 32"/>
          <p:cNvSpPr/>
          <p:nvPr/>
        </p:nvSpPr>
        <p:spPr>
          <a:xfrm>
            <a:off x="79722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bg object 33"/>
          <p:cNvSpPr/>
          <p:nvPr/>
        </p:nvSpPr>
        <p:spPr>
          <a:xfrm>
            <a:off x="78217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bg object 34"/>
          <p:cNvSpPr/>
          <p:nvPr/>
        </p:nvSpPr>
        <p:spPr>
          <a:xfrm>
            <a:off x="76716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bg object 35"/>
          <p:cNvSpPr/>
          <p:nvPr/>
        </p:nvSpPr>
        <p:spPr>
          <a:xfrm>
            <a:off x="75211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bg object 36"/>
          <p:cNvSpPr/>
          <p:nvPr/>
        </p:nvSpPr>
        <p:spPr>
          <a:xfrm>
            <a:off x="73710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919400" y="2151000"/>
            <a:ext cx="50515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4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dt" idx="5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6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46EE1977-3B36-4EF5-B062-20AFFBEA7694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3460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50728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ftr" idx="7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dt" idx="8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9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B800B929-F00A-4BF0-B8C8-EB6A523021C8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bg object 16"/>
          <p:cNvSpPr/>
          <p:nvPr/>
        </p:nvSpPr>
        <p:spPr>
          <a:xfrm>
            <a:off x="4411080" y="4479840"/>
            <a:ext cx="1869840" cy="1872720"/>
          </a:xfrm>
          <a:custGeom>
            <a:avLst/>
            <a:gdLst>
              <a:gd name="textAreaLeft" fmla="*/ 0 w 1869840"/>
              <a:gd name="textAreaRight" fmla="*/ 1870200 w 1869840"/>
              <a:gd name="textAreaTop" fmla="*/ 0 h 1872720"/>
              <a:gd name="textAreaBottom" fmla="*/ 1873080 h 1872720"/>
            </a:gdLst>
            <a:ahLst/>
            <a:rect l="textAreaLeft" t="textAreaTop" r="textAreaRight" b="textAreaBottom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bg object 17"/>
          <p:cNvSpPr/>
          <p:nvPr/>
        </p:nvSpPr>
        <p:spPr>
          <a:xfrm>
            <a:off x="229320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bg object 18"/>
          <p:cNvSpPr/>
          <p:nvPr/>
        </p:nvSpPr>
        <p:spPr>
          <a:xfrm>
            <a:off x="2978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bg object 19"/>
          <p:cNvSpPr/>
          <p:nvPr/>
        </p:nvSpPr>
        <p:spPr>
          <a:xfrm>
            <a:off x="3212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bg object 20"/>
          <p:cNvSpPr/>
          <p:nvPr/>
        </p:nvSpPr>
        <p:spPr>
          <a:xfrm>
            <a:off x="2284920" y="3499200"/>
            <a:ext cx="1388520" cy="183240"/>
          </a:xfrm>
          <a:custGeom>
            <a:avLst/>
            <a:gdLst>
              <a:gd name="textAreaLeft" fmla="*/ 0 w 1388520"/>
              <a:gd name="textAreaRight" fmla="*/ 1388880 w 138852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bg object 21"/>
          <p:cNvSpPr/>
          <p:nvPr/>
        </p:nvSpPr>
        <p:spPr>
          <a:xfrm>
            <a:off x="749304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bg object 22"/>
          <p:cNvSpPr/>
          <p:nvPr/>
        </p:nvSpPr>
        <p:spPr>
          <a:xfrm>
            <a:off x="7267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bg object 23"/>
          <p:cNvSpPr/>
          <p:nvPr/>
        </p:nvSpPr>
        <p:spPr>
          <a:xfrm>
            <a:off x="7033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bg object 24"/>
          <p:cNvSpPr/>
          <p:nvPr/>
        </p:nvSpPr>
        <p:spPr>
          <a:xfrm>
            <a:off x="7018920" y="3499200"/>
            <a:ext cx="1387080" cy="183240"/>
          </a:xfrm>
          <a:custGeom>
            <a:avLst/>
            <a:gdLst>
              <a:gd name="textAreaLeft" fmla="*/ 0 w 1387080"/>
              <a:gd name="textAreaRight" fmla="*/ 1387440 w 138708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" name="bg object 25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bg object 26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bg object 27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bg object 28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bg object 29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bg object 30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bg object 31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bg object 32"/>
          <p:cNvSpPr/>
          <p:nvPr/>
        </p:nvSpPr>
        <p:spPr>
          <a:xfrm>
            <a:off x="8820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bg object 33"/>
          <p:cNvSpPr/>
          <p:nvPr/>
        </p:nvSpPr>
        <p:spPr>
          <a:xfrm>
            <a:off x="8928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bg object 34"/>
          <p:cNvSpPr/>
          <p:nvPr/>
        </p:nvSpPr>
        <p:spPr>
          <a:xfrm>
            <a:off x="0" y="631080"/>
            <a:ext cx="3603960" cy="601560"/>
          </a:xfrm>
          <a:custGeom>
            <a:avLst/>
            <a:gdLst>
              <a:gd name="textAreaLeft" fmla="*/ 0 w 3603960"/>
              <a:gd name="textAreaRight" fmla="*/ 3604320 w 360396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bg object 35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bg object 36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bg object 37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bg object 38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bg object 39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bg object 40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bg object 41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bg object 42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bg object 43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bg object 44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bg object 45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bg object 46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bg object 47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bg object 48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bg object 49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bg object 50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bg object 51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bg object 52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bg object 53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bg object 54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bg object 55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bg object 56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bg object 57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bg object 58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bg object 59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bg object 60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bg object 61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bg object 62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bg object 63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bg object 64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bg object 65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bg object 66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bg object 67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bg object 68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bg object 69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bg object 70"/>
          <p:cNvSpPr/>
          <p:nvPr/>
        </p:nvSpPr>
        <p:spPr>
          <a:xfrm>
            <a:off x="2201760" y="234360"/>
            <a:ext cx="1284120" cy="360"/>
          </a:xfrm>
          <a:custGeom>
            <a:avLst/>
            <a:gdLst>
              <a:gd name="textAreaLeft" fmla="*/ 0 w 1284120"/>
              <a:gd name="textAreaRight" fmla="*/ 1284480 w 12841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284604" h="0">
                <a:moveTo>
                  <a:pt x="0" y="0"/>
                </a:moveTo>
                <a:lnTo>
                  <a:pt x="1284013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bg object 71"/>
          <p:cNvSpPr/>
          <p:nvPr/>
        </p:nvSpPr>
        <p:spPr>
          <a:xfrm>
            <a:off x="0" y="0"/>
            <a:ext cx="4482720" cy="1454400"/>
          </a:xfrm>
          <a:custGeom>
            <a:avLst/>
            <a:gdLst>
              <a:gd name="textAreaLeft" fmla="*/ 0 w 4482720"/>
              <a:gd name="textAreaRight" fmla="*/ 4483080 w 448272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bg object 72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bg object 73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bg object 74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bg object 75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bg object 76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bg object 77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bg object 78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bg object 79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bg object 80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bg object 81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bg object 82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bg object 83"/>
          <p:cNvSpPr/>
          <p:nvPr/>
        </p:nvSpPr>
        <p:spPr>
          <a:xfrm>
            <a:off x="95727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bg object 84"/>
          <p:cNvSpPr/>
          <p:nvPr/>
        </p:nvSpPr>
        <p:spPr>
          <a:xfrm>
            <a:off x="703332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bg object 85"/>
          <p:cNvSpPr/>
          <p:nvPr/>
        </p:nvSpPr>
        <p:spPr>
          <a:xfrm>
            <a:off x="7127640" y="631080"/>
            <a:ext cx="3564000" cy="601560"/>
          </a:xfrm>
          <a:custGeom>
            <a:avLst/>
            <a:gdLst>
              <a:gd name="textAreaLeft" fmla="*/ 0 w 3564000"/>
              <a:gd name="textAreaRight" fmla="*/ 3564360 w 356400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bg object 86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bg object 87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bg object 88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bg object 89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bg object 90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bg object 91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bg object 92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bg object 93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bg object 94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bg object 95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bg object 96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bg object 97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bg object 98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bg object 99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bg object 100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bg object 101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g object 102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bg object 103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bg object 104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bg object 105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bg object 106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bg object 107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bg object 108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bg object 109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bg object 110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bg object 111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bg object 112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bg object 113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bg object 114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bg object 115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bg object 116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bg object 117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bg object 118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bg object 119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bg object 120"/>
          <p:cNvSpPr/>
          <p:nvPr/>
        </p:nvSpPr>
        <p:spPr>
          <a:xfrm>
            <a:off x="916272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bg object 121"/>
          <p:cNvSpPr/>
          <p:nvPr/>
        </p:nvSpPr>
        <p:spPr>
          <a:xfrm>
            <a:off x="6248520" y="0"/>
            <a:ext cx="4443480" cy="1454400"/>
          </a:xfrm>
          <a:custGeom>
            <a:avLst/>
            <a:gdLst>
              <a:gd name="textAreaLeft" fmla="*/ 0 w 4443480"/>
              <a:gd name="textAreaRight" fmla="*/ 4443840 w 444348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bg object 122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bg object 123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bg object 124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bg object 125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bg object 126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bg object 127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bg object 128"/>
          <p:cNvSpPr/>
          <p:nvPr/>
        </p:nvSpPr>
        <p:spPr>
          <a:xfrm>
            <a:off x="35132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bg object 129"/>
          <p:cNvSpPr/>
          <p:nvPr/>
        </p:nvSpPr>
        <p:spPr>
          <a:xfrm>
            <a:off x="35953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bg object 130"/>
          <p:cNvSpPr/>
          <p:nvPr/>
        </p:nvSpPr>
        <p:spPr>
          <a:xfrm>
            <a:off x="36770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bg object 131"/>
          <p:cNvSpPr/>
          <p:nvPr/>
        </p:nvSpPr>
        <p:spPr>
          <a:xfrm>
            <a:off x="37591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bg object 132"/>
          <p:cNvSpPr/>
          <p:nvPr/>
        </p:nvSpPr>
        <p:spPr>
          <a:xfrm>
            <a:off x="38412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bg object 133"/>
          <p:cNvSpPr/>
          <p:nvPr/>
        </p:nvSpPr>
        <p:spPr>
          <a:xfrm>
            <a:off x="39229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bg object 134"/>
          <p:cNvSpPr/>
          <p:nvPr/>
        </p:nvSpPr>
        <p:spPr>
          <a:xfrm>
            <a:off x="40050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bg object 135"/>
          <p:cNvSpPr/>
          <p:nvPr/>
        </p:nvSpPr>
        <p:spPr>
          <a:xfrm>
            <a:off x="40870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bg object 136"/>
          <p:cNvSpPr/>
          <p:nvPr/>
        </p:nvSpPr>
        <p:spPr>
          <a:xfrm>
            <a:off x="41688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bg object 137"/>
          <p:cNvSpPr/>
          <p:nvPr/>
        </p:nvSpPr>
        <p:spPr>
          <a:xfrm>
            <a:off x="42508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bg object 138"/>
          <p:cNvSpPr/>
          <p:nvPr/>
        </p:nvSpPr>
        <p:spPr>
          <a:xfrm>
            <a:off x="433296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bg object 139"/>
          <p:cNvSpPr/>
          <p:nvPr/>
        </p:nvSpPr>
        <p:spPr>
          <a:xfrm>
            <a:off x="6344280" y="234360"/>
            <a:ext cx="2185200" cy="360"/>
          </a:xfrm>
          <a:custGeom>
            <a:avLst/>
            <a:gdLst>
              <a:gd name="textAreaLeft" fmla="*/ 0 w 2185200"/>
              <a:gd name="textAreaRight" fmla="*/ 2185560 w 2185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185670" h="0">
                <a:moveTo>
                  <a:pt x="0" y="0"/>
                </a:moveTo>
                <a:lnTo>
                  <a:pt x="2185556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bg object 140"/>
          <p:cNvSpPr/>
          <p:nvPr/>
        </p:nvSpPr>
        <p:spPr>
          <a:xfrm>
            <a:off x="0" y="0"/>
            <a:ext cx="10691640" cy="7345800"/>
          </a:xfrm>
          <a:custGeom>
            <a:avLst/>
            <a:gdLst>
              <a:gd name="textAreaLeft" fmla="*/ 0 w 10691640"/>
              <a:gd name="textAreaRight" fmla="*/ 10692000 w 10691640"/>
              <a:gd name="textAreaTop" fmla="*/ 0 h 7345800"/>
              <a:gd name="textAreaBottom" fmla="*/ 7346160 h 7345800"/>
            </a:gdLst>
            <a:ahLst/>
            <a:rect l="textAreaLeft" t="textAreaTop" r="textAreaRight" b="textAreaBottom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6" name="bg object 141"/>
          <p:cNvSpPr/>
          <p:nvPr/>
        </p:nvSpPr>
        <p:spPr>
          <a:xfrm>
            <a:off x="10317240" y="1676520"/>
            <a:ext cx="374760" cy="1642320"/>
          </a:xfrm>
          <a:custGeom>
            <a:avLst/>
            <a:gdLst>
              <a:gd name="textAreaLeft" fmla="*/ 0 w 374760"/>
              <a:gd name="textAreaRight" fmla="*/ 375120 w 374760"/>
              <a:gd name="textAreaTop" fmla="*/ 0 h 1642320"/>
              <a:gd name="textAreaBottom" fmla="*/ 1642680 h 1642320"/>
            </a:gdLst>
            <a:ahLst/>
            <a:rect l="textAreaLeft" t="textAreaTop" r="textAreaRight" b="textAreaBottom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bg object 142"/>
          <p:cNvSpPr/>
          <p:nvPr/>
        </p:nvSpPr>
        <p:spPr>
          <a:xfrm>
            <a:off x="10317240" y="3405960"/>
            <a:ext cx="374760" cy="1281240"/>
          </a:xfrm>
          <a:custGeom>
            <a:avLst/>
            <a:gdLst>
              <a:gd name="textAreaLeft" fmla="*/ 0 w 374760"/>
              <a:gd name="textAreaRight" fmla="*/ 375120 w 37476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bg object 143"/>
          <p:cNvSpPr/>
          <p:nvPr/>
        </p:nvSpPr>
        <p:spPr>
          <a:xfrm>
            <a:off x="10317240" y="4763160"/>
            <a:ext cx="374760" cy="2520000"/>
          </a:xfrm>
          <a:custGeom>
            <a:avLst/>
            <a:gdLst>
              <a:gd name="textAreaLeft" fmla="*/ 0 w 374760"/>
              <a:gd name="textAreaRight" fmla="*/ 375120 w 37476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bg object 144"/>
          <p:cNvSpPr/>
          <p:nvPr/>
        </p:nvSpPr>
        <p:spPr>
          <a:xfrm>
            <a:off x="10290240" y="1621080"/>
            <a:ext cx="401760" cy="5724000"/>
          </a:xfrm>
          <a:custGeom>
            <a:avLst/>
            <a:gdLst>
              <a:gd name="textAreaLeft" fmla="*/ 0 w 401760"/>
              <a:gd name="textAreaRight" fmla="*/ 402120 w 401760"/>
              <a:gd name="textAreaTop" fmla="*/ 0 h 5724000"/>
              <a:gd name="textAreaBottom" fmla="*/ 5724360 h 5724000"/>
            </a:gdLst>
            <a:ahLst/>
            <a:rect l="textAreaLeft" t="textAreaTop" r="textAreaRight" b="textAreaBottom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0" name="bg object 145"/>
          <p:cNvSpPr/>
          <p:nvPr/>
        </p:nvSpPr>
        <p:spPr>
          <a:xfrm>
            <a:off x="4545360" y="6701040"/>
            <a:ext cx="1537560" cy="96120"/>
          </a:xfrm>
          <a:custGeom>
            <a:avLst/>
            <a:gdLst>
              <a:gd name="textAreaLeft" fmla="*/ 0 w 1537560"/>
              <a:gd name="textAreaRight" fmla="*/ 1537920 w 1537560"/>
              <a:gd name="textAreaTop" fmla="*/ 0 h 96120"/>
              <a:gd name="textAreaBottom" fmla="*/ 96480 h 96120"/>
            </a:gdLst>
            <a:ahLst/>
            <a:rect l="textAreaLeft" t="textAreaTop" r="textAreaRight" b="textAreaBottom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noFill/>
          <a:ln w="1270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bg object 146"/>
          <p:cNvSpPr/>
          <p:nvPr/>
        </p:nvSpPr>
        <p:spPr>
          <a:xfrm>
            <a:off x="3207240" y="6694560"/>
            <a:ext cx="4307400" cy="103320"/>
          </a:xfrm>
          <a:custGeom>
            <a:avLst/>
            <a:gdLst>
              <a:gd name="textAreaLeft" fmla="*/ 0 w 4307400"/>
              <a:gd name="textAreaRight" fmla="*/ 4307760 w 430740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bg object 147"/>
          <p:cNvSpPr/>
          <p:nvPr/>
        </p:nvSpPr>
        <p:spPr>
          <a:xfrm>
            <a:off x="755460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bg object 148"/>
          <p:cNvSpPr/>
          <p:nvPr/>
        </p:nvSpPr>
        <p:spPr>
          <a:xfrm>
            <a:off x="984960" y="6855840"/>
            <a:ext cx="8722080" cy="165240"/>
          </a:xfrm>
          <a:custGeom>
            <a:avLst/>
            <a:gdLst>
              <a:gd name="textAreaLeft" fmla="*/ 0 w 8722080"/>
              <a:gd name="textAreaRight" fmla="*/ 8722440 w 872208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bg object 149"/>
          <p:cNvSpPr/>
          <p:nvPr/>
        </p:nvSpPr>
        <p:spPr>
          <a:xfrm>
            <a:off x="2692080" y="6938280"/>
            <a:ext cx="2811600" cy="309600"/>
          </a:xfrm>
          <a:custGeom>
            <a:avLst/>
            <a:gdLst>
              <a:gd name="textAreaLeft" fmla="*/ 0 w 2811600"/>
              <a:gd name="textAreaRight" fmla="*/ 2811960 w 281160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bg object 150"/>
          <p:cNvSpPr/>
          <p:nvPr/>
        </p:nvSpPr>
        <p:spPr>
          <a:xfrm>
            <a:off x="2692080" y="6938280"/>
            <a:ext cx="5316480" cy="309600"/>
          </a:xfrm>
          <a:custGeom>
            <a:avLst/>
            <a:gdLst>
              <a:gd name="textAreaLeft" fmla="*/ 0 w 5316480"/>
              <a:gd name="textAreaRight" fmla="*/ 5316840 w 53164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bg object 151"/>
          <p:cNvSpPr/>
          <p:nvPr/>
        </p:nvSpPr>
        <p:spPr>
          <a:xfrm>
            <a:off x="800568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bg object 152"/>
          <p:cNvSpPr/>
          <p:nvPr/>
        </p:nvSpPr>
        <p:spPr>
          <a:xfrm>
            <a:off x="85384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bg object 153"/>
          <p:cNvSpPr/>
          <p:nvPr/>
        </p:nvSpPr>
        <p:spPr>
          <a:xfrm>
            <a:off x="86886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bg object 154"/>
          <p:cNvSpPr/>
          <p:nvPr/>
        </p:nvSpPr>
        <p:spPr>
          <a:xfrm>
            <a:off x="8839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bg object 155"/>
          <p:cNvSpPr/>
          <p:nvPr/>
        </p:nvSpPr>
        <p:spPr>
          <a:xfrm>
            <a:off x="89892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bg object 156"/>
          <p:cNvSpPr/>
          <p:nvPr/>
        </p:nvSpPr>
        <p:spPr>
          <a:xfrm>
            <a:off x="91393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bg object 157"/>
          <p:cNvSpPr/>
          <p:nvPr/>
        </p:nvSpPr>
        <p:spPr>
          <a:xfrm>
            <a:off x="9289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bg object 158"/>
          <p:cNvSpPr/>
          <p:nvPr/>
        </p:nvSpPr>
        <p:spPr>
          <a:xfrm>
            <a:off x="94399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bg object 159"/>
          <p:cNvSpPr/>
          <p:nvPr/>
        </p:nvSpPr>
        <p:spPr>
          <a:xfrm>
            <a:off x="9590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bg object 160"/>
          <p:cNvSpPr/>
          <p:nvPr/>
        </p:nvSpPr>
        <p:spPr>
          <a:xfrm>
            <a:off x="100476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bg object 161"/>
          <p:cNvSpPr/>
          <p:nvPr/>
        </p:nvSpPr>
        <p:spPr>
          <a:xfrm>
            <a:off x="98496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bg object 162"/>
          <p:cNvSpPr/>
          <p:nvPr/>
        </p:nvSpPr>
        <p:spPr>
          <a:xfrm>
            <a:off x="20368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bg object 163"/>
          <p:cNvSpPr/>
          <p:nvPr/>
        </p:nvSpPr>
        <p:spPr>
          <a:xfrm>
            <a:off x="1886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bg object 164"/>
          <p:cNvSpPr/>
          <p:nvPr/>
        </p:nvSpPr>
        <p:spPr>
          <a:xfrm>
            <a:off x="17362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bg object 165"/>
          <p:cNvSpPr/>
          <p:nvPr/>
        </p:nvSpPr>
        <p:spPr>
          <a:xfrm>
            <a:off x="1585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bg object 166"/>
          <p:cNvSpPr/>
          <p:nvPr/>
        </p:nvSpPr>
        <p:spPr>
          <a:xfrm>
            <a:off x="14356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bg object 167"/>
          <p:cNvSpPr/>
          <p:nvPr/>
        </p:nvSpPr>
        <p:spPr>
          <a:xfrm>
            <a:off x="12855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bg object 168"/>
          <p:cNvSpPr/>
          <p:nvPr/>
        </p:nvSpPr>
        <p:spPr>
          <a:xfrm>
            <a:off x="1135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bg object 169"/>
          <p:cNvSpPr/>
          <p:nvPr/>
        </p:nvSpPr>
        <p:spPr>
          <a:xfrm>
            <a:off x="9849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bg object 170"/>
          <p:cNvSpPr/>
          <p:nvPr/>
        </p:nvSpPr>
        <p:spPr>
          <a:xfrm>
            <a:off x="4501440" y="666000"/>
            <a:ext cx="1689480" cy="1054440"/>
          </a:xfrm>
          <a:custGeom>
            <a:avLst/>
            <a:gdLst>
              <a:gd name="textAreaLeft" fmla="*/ 0 w 1689480"/>
              <a:gd name="textAreaRight" fmla="*/ 1689840 w 1689480"/>
              <a:gd name="textAreaTop" fmla="*/ 0 h 1054440"/>
              <a:gd name="textAreaBottom" fmla="*/ 1054800 h 1054440"/>
            </a:gdLst>
            <a:ahLst/>
            <a:rect l="textAreaLeft" t="textAreaTop" r="textAreaRight" b="textAreaBottom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Times New Roman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ftr" idx="10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dt" idx="11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sldNum" idx="12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1C85BA2-152E-4FB7-A4FC-80B764C4C3D0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ftr" idx="13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4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10023120" y="7025400"/>
            <a:ext cx="26244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ru-RU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D548C7CA-84E5-4BF7-A5DA-BAAED2BA96EE}" type="slidenum">
              <a:rPr b="0" lang="ru-RU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1336680" y="3060720"/>
            <a:ext cx="8019720" cy="809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5260" spc="-1" strike="noStrike">
                <a:solidFill>
                  <a:srgbClr val="516250"/>
                </a:solidFill>
                <a:latin typeface="Times New Roman"/>
              </a:rPr>
              <a:t>Образец заголовка</a:t>
            </a:r>
            <a:endParaRPr b="0" lang="en-US" sz="526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dt" idx="16"/>
          </p:nvPr>
        </p:nvSpPr>
        <p:spPr>
          <a:xfrm>
            <a:off x="534600" y="7033320"/>
            <a:ext cx="245916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ru-RU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ftr" idx="17"/>
          </p:nvPr>
        </p:nvSpPr>
        <p:spPr>
          <a:xfrm>
            <a:off x="3635640" y="7033320"/>
            <a:ext cx="34214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sldNum" idx="18"/>
          </p:nvPr>
        </p:nvSpPr>
        <p:spPr>
          <a:xfrm>
            <a:off x="10023120" y="7025400"/>
            <a:ext cx="262440" cy="21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ru-RU" sz="1400" spc="-1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3089D55F-1FAD-40CE-93B2-55A53B740373}" type="slidenum">
              <a:rPr b="0" lang="ru-RU" sz="1400" spc="-1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12800" y="302760"/>
            <a:ext cx="9267120" cy="36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516250"/>
                </a:solidFill>
                <a:latin typeface="Times New Roman"/>
              </a:rPr>
              <a:t>Click to edit Master title style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dt" idx="19"/>
          </p:nvPr>
        </p:nvSpPr>
        <p:spPr>
          <a:xfrm>
            <a:off x="534600" y="7033320"/>
            <a:ext cx="245916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ftr" idx="20"/>
          </p:nvPr>
        </p:nvSpPr>
        <p:spPr>
          <a:xfrm>
            <a:off x="3635640" y="7033320"/>
            <a:ext cx="3421440" cy="2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sldNum" idx="21"/>
          </p:nvPr>
        </p:nvSpPr>
        <p:spPr>
          <a:xfrm>
            <a:off x="10023120" y="7025400"/>
            <a:ext cx="262440" cy="21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fld id="{6C585BB7-2721-4D35-B7D5-1371102B8AC7}" type="slidenum">
              <a:rPr b="0" lang="en-US" sz="1400" spc="-1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PlaceHolder 5"/>
          <p:cNvSpPr>
            <a:spLocks noGrp="1"/>
          </p:cNvSpPr>
          <p:nvPr>
            <p:ph type="body"/>
          </p:nvPr>
        </p:nvSpPr>
        <p:spPr>
          <a:xfrm>
            <a:off x="712800" y="1764720"/>
            <a:ext cx="9267120" cy="1415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1d1d1b"/>
                </a:solidFill>
                <a:latin typeface="Times New Roman"/>
              </a:rPr>
              <a:t>Click to edit Master text styles</a:t>
            </a:r>
            <a:endParaRPr b="0" lang="en-US" sz="2000" spc="-1" strike="noStrike">
              <a:solidFill>
                <a:srgbClr val="000000"/>
              </a:solidFill>
              <a:latin typeface="Times New Roman"/>
            </a:endParaRPr>
          </a:p>
          <a:p>
            <a:pPr marL="4572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Second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9144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Third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13716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  <a:p>
            <a:pPr marL="1828800" indent="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wmf"/><Relationship Id="rId3" Type="http://schemas.openxmlformats.org/officeDocument/2006/relationships/image" Target="../media/image3.jpeg"/><Relationship Id="rId4" Type="http://schemas.openxmlformats.org/officeDocument/2006/relationships/image" Target="../media/image4.wmf"/><Relationship Id="rId5" Type="http://schemas.openxmlformats.org/officeDocument/2006/relationships/slideLayout" Target="../slideLayouts/slideLayout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chart" Target="../charts/chart2.xml"/><Relationship Id="rId3" Type="http://schemas.openxmlformats.org/officeDocument/2006/relationships/slideLayout" Target="../slideLayouts/slideLayout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slideLayout" Target="../slideLayouts/slideLayout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802080" y="1419120"/>
            <a:ext cx="9088920" cy="129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Современные подходы к организации педагогической деятельности в системе военно-патриотического воспитания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2146320" y="7058160"/>
            <a:ext cx="7485120" cy="30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ЦЗ Машук, 2024 год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Подзаголовок 2"/>
          <p:cNvSpPr/>
          <p:nvPr/>
        </p:nvSpPr>
        <p:spPr>
          <a:xfrm>
            <a:off x="241200" y="3143520"/>
            <a:ext cx="10693080" cy="424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0280" rIns="80280" tIns="39960" bIns="39960" anchor="t">
            <a:normAutofit/>
          </a:bodyPr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0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Основы тактической медицины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4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Понятие и сущность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ru-RU" sz="44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  <a:ea typeface="SimSun"/>
              </a:rPr>
              <a:t>тактической медицины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-139680" y="428760"/>
            <a:ext cx="7919640" cy="51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Принципы – КРАСНОЙ зоны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3" name="Picture 4" descr="C:\Users\USER\Desktop\Gunnery_Sergeant_Ryan_P._Shane_shot_while_trying_to_rescue_wounded_Marine_in_Fallujah.jpg"/>
          <p:cNvPicPr/>
          <p:nvPr/>
        </p:nvPicPr>
        <p:blipFill>
          <a:blip r:embed="rId1"/>
          <a:stretch/>
        </p:blipFill>
        <p:spPr>
          <a:xfrm>
            <a:off x="138240" y="1038240"/>
            <a:ext cx="10416600" cy="639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7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308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0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2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313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4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5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8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9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0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2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5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27" name="PlaceHolder 1"/>
          <p:cNvSpPr>
            <a:spLocks noGrp="1"/>
          </p:cNvSpPr>
          <p:nvPr>
            <p:ph type="sldNum" idx="22"/>
          </p:nvPr>
        </p:nvSpPr>
        <p:spPr>
          <a:xfrm>
            <a:off x="10023120" y="7025400"/>
            <a:ext cx="262440" cy="4386960"/>
          </a:xfrm>
          <a:prstGeom prst="rect">
            <a:avLst/>
          </a:prstGeom>
          <a:noFill/>
          <a:ln w="0">
            <a:noFill/>
          </a:ln>
        </p:spPr>
        <p:txBody>
          <a:bodyPr lIns="0" rIns="0" tIns="72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imes New Roman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44D13EF1-A6E1-4CDB-99AE-151F1B2FF1F7}" type="slidenum">
              <a:rPr b="0" lang="en-US" sz="1400" spc="-55" strike="noStrike">
                <a:solidFill>
                  <a:srgbClr val="1d1d1b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Рисунок 30" descr=""/>
          <p:cNvPicPr/>
          <p:nvPr/>
        </p:nvPicPr>
        <p:blipFill>
          <a:blip r:embed="rId1"/>
          <a:stretch/>
        </p:blipFill>
        <p:spPr>
          <a:xfrm>
            <a:off x="88920" y="4552200"/>
            <a:ext cx="5790600" cy="2582640"/>
          </a:xfrm>
          <a:prstGeom prst="rect">
            <a:avLst/>
          </a:prstGeom>
          <a:ln w="0">
            <a:noFill/>
          </a:ln>
        </p:spPr>
      </p:pic>
      <p:pic>
        <p:nvPicPr>
          <p:cNvPr id="329" name="Рисунок 36" descr=""/>
          <p:cNvPicPr/>
          <p:nvPr/>
        </p:nvPicPr>
        <p:blipFill>
          <a:blip r:embed="rId2"/>
          <a:stretch/>
        </p:blipFill>
        <p:spPr>
          <a:xfrm>
            <a:off x="7133400" y="2018880"/>
            <a:ext cx="3093480" cy="2149920"/>
          </a:xfrm>
          <a:prstGeom prst="rect">
            <a:avLst/>
          </a:prstGeom>
          <a:ln w="0">
            <a:noFill/>
          </a:ln>
        </p:spPr>
      </p:pic>
      <p:sp>
        <p:nvSpPr>
          <p:cNvPr id="330" name="Прямоугольник 40"/>
          <p:cNvSpPr/>
          <p:nvPr/>
        </p:nvSpPr>
        <p:spPr>
          <a:xfrm>
            <a:off x="5756760" y="4565520"/>
            <a:ext cx="4847760" cy="213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chemeClr val="dk1"/>
                </a:solidFill>
                <a:latin typeface="Arial"/>
              </a:rPr>
              <a:t>ПРИНЦИПЫ ТАКТИЧЕСКОЙ МЕДИЦИНЫ: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ctr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1" lang="ru-RU" sz="2000" spc="-1" strike="noStrike">
                <a:solidFill>
                  <a:schemeClr val="dk1"/>
                </a:solidFill>
                <a:latin typeface="Arial"/>
              </a:rPr>
              <a:t>Выполнение боевой задачи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ctr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1" lang="ru-RU" sz="2000" spc="-1" strike="noStrike">
                <a:solidFill>
                  <a:schemeClr val="dk1"/>
                </a:solidFill>
                <a:latin typeface="Arial"/>
              </a:rPr>
              <a:t>Разделение тактической (боевой) обстановки на зоны опасности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ctr">
              <a:lnSpc>
                <a:spcPct val="100000"/>
              </a:lnSpc>
              <a:buClr>
                <a:srgbClr val="000000"/>
              </a:buClr>
              <a:buFont typeface="OpenSymbol"/>
              <a:buAutoNum type="arabicPeriod"/>
            </a:pPr>
            <a:r>
              <a:rPr b="1" lang="ru-RU" sz="2000" spc="-1" strike="noStrike">
                <a:solidFill>
                  <a:schemeClr val="dk1"/>
                </a:solidFill>
                <a:latin typeface="Arial"/>
              </a:rPr>
              <a:t>Оказание первой помощи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Рисунок 42" descr=""/>
          <p:cNvPicPr/>
          <p:nvPr/>
        </p:nvPicPr>
        <p:blipFill>
          <a:blip r:embed="rId3"/>
          <a:srcRect l="0" t="0" r="0" b="5472"/>
          <a:stretch/>
        </p:blipFill>
        <p:spPr>
          <a:xfrm>
            <a:off x="241200" y="1950480"/>
            <a:ext cx="6137640" cy="2575080"/>
          </a:xfrm>
          <a:prstGeom prst="rect">
            <a:avLst/>
          </a:prstGeom>
          <a:ln w="0">
            <a:noFill/>
          </a:ln>
        </p:spPr>
      </p:pic>
      <p:sp>
        <p:nvSpPr>
          <p:cNvPr id="332" name="PlaceHolder 2"/>
          <p:cNvSpPr>
            <a:spLocks noGrp="1"/>
          </p:cNvSpPr>
          <p:nvPr>
            <p:ph type="title"/>
          </p:nvPr>
        </p:nvSpPr>
        <p:spPr>
          <a:xfrm>
            <a:off x="-139680" y="428760"/>
            <a:ext cx="7919640" cy="51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Принципы – КРАСНОЙ зоны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Рисунок 9" descr=""/>
          <p:cNvPicPr/>
          <p:nvPr/>
        </p:nvPicPr>
        <p:blipFill>
          <a:blip r:embed="rId1"/>
          <a:stretch/>
        </p:blipFill>
        <p:spPr>
          <a:xfrm>
            <a:off x="393840" y="1343160"/>
            <a:ext cx="10121400" cy="5387040"/>
          </a:xfrm>
          <a:prstGeom prst="rect">
            <a:avLst/>
          </a:prstGeom>
          <a:ln w="0">
            <a:noFill/>
          </a:ln>
        </p:spPr>
      </p:pic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469800" y="428760"/>
            <a:ext cx="7276680" cy="430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Правовые аспекты оказания ПП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Box 5"/>
          <p:cNvSpPr/>
          <p:nvPr/>
        </p:nvSpPr>
        <p:spPr>
          <a:xfrm>
            <a:off x="1308240" y="428760"/>
            <a:ext cx="70171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Приказ Минобороны № 760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6" name="Рисунок 7" descr=""/>
          <p:cNvPicPr/>
          <p:nvPr/>
        </p:nvPicPr>
        <p:blipFill>
          <a:blip r:embed="rId1"/>
          <a:stretch/>
        </p:blipFill>
        <p:spPr>
          <a:xfrm>
            <a:off x="426600" y="1942560"/>
            <a:ext cx="6857640" cy="2361960"/>
          </a:xfrm>
          <a:prstGeom prst="rect">
            <a:avLst/>
          </a:prstGeom>
          <a:ln w="0">
            <a:noFill/>
          </a:ln>
        </p:spPr>
      </p:pic>
      <p:pic>
        <p:nvPicPr>
          <p:cNvPr id="337" name="Рисунок 9" descr=""/>
          <p:cNvPicPr/>
          <p:nvPr/>
        </p:nvPicPr>
        <p:blipFill>
          <a:blip r:embed="rId2"/>
          <a:stretch/>
        </p:blipFill>
        <p:spPr>
          <a:xfrm>
            <a:off x="7175520" y="2181240"/>
            <a:ext cx="3352320" cy="220932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11" descr=""/>
          <p:cNvPicPr/>
          <p:nvPr/>
        </p:nvPicPr>
        <p:blipFill>
          <a:blip r:embed="rId3"/>
          <a:stretch/>
        </p:blipFill>
        <p:spPr>
          <a:xfrm>
            <a:off x="393840" y="4390920"/>
            <a:ext cx="6255720" cy="3171600"/>
          </a:xfrm>
          <a:prstGeom prst="rect">
            <a:avLst/>
          </a:prstGeom>
          <a:ln w="0">
            <a:noFill/>
          </a:ln>
        </p:spPr>
      </p:pic>
      <p:pic>
        <p:nvPicPr>
          <p:cNvPr id="339" name="Рисунок 13" descr=""/>
          <p:cNvPicPr/>
          <p:nvPr/>
        </p:nvPicPr>
        <p:blipFill>
          <a:blip r:embed="rId4"/>
          <a:stretch/>
        </p:blipFill>
        <p:spPr>
          <a:xfrm>
            <a:off x="6917400" y="4629960"/>
            <a:ext cx="3420360" cy="26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Заголовок 1"/>
          <p:cNvSpPr/>
          <p:nvPr/>
        </p:nvSpPr>
        <p:spPr>
          <a:xfrm>
            <a:off x="774720" y="467640"/>
            <a:ext cx="6950520" cy="61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Спасибо за внимание!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Box 4"/>
          <p:cNvSpPr/>
          <p:nvPr/>
        </p:nvSpPr>
        <p:spPr>
          <a:xfrm>
            <a:off x="739440" y="1947240"/>
            <a:ext cx="8457840" cy="350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</a:pPr>
            <a:r>
              <a:rPr b="1" lang="ru-RU" sz="4800" spc="-1" strike="noStrike">
                <a:solidFill>
                  <a:schemeClr val="dk1"/>
                </a:solidFill>
                <a:latin typeface="Times New Roman"/>
              </a:rPr>
              <a:t>«Посылать людей на войну необученными - значит предавать их»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3200" spc="-1" strike="noStrike">
                <a:solidFill>
                  <a:schemeClr val="dk1"/>
                </a:solidFill>
                <a:latin typeface="Times New Roman"/>
              </a:rPr>
              <a:t>(Конфуций)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2" name="Рисунок 6" descr=""/>
          <p:cNvPicPr/>
          <p:nvPr/>
        </p:nvPicPr>
        <p:blipFill>
          <a:blip r:embed="rId1"/>
          <a:stretch/>
        </p:blipFill>
        <p:spPr>
          <a:xfrm>
            <a:off x="739440" y="3956400"/>
            <a:ext cx="3006720" cy="336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Box 3"/>
          <p:cNvSpPr/>
          <p:nvPr/>
        </p:nvSpPr>
        <p:spPr>
          <a:xfrm>
            <a:off x="3441600" y="1168560"/>
            <a:ext cx="7086240" cy="58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Руководитель направления филиала ЦРВСП в Чеченской Республике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Действующий инструктор тактической медицины, заместитель руководителя направления 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инструктор по военно-медицинской подготовке «Военно-медицинской академии имени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С.М. Кирова»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Аттестованный боец-спасатель Российского Университета Спецназа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первой помощи Российского Красного Креста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пешеходному туризму и трекингу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Инструктор-проводник по водному туризму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Инструктор по выживанию, автор программ подготовки по выживанию в экстремальных ситуациях и тактической медицине 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Многократно оказывал первую помощь в отдаленной местности, дорожных происшествиях и зоне проведения СВО.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Рисунок 4" descr=""/>
          <p:cNvPicPr/>
          <p:nvPr/>
        </p:nvPicPr>
        <p:blipFill>
          <a:blip r:embed="rId1"/>
          <a:stretch/>
        </p:blipFill>
        <p:spPr>
          <a:xfrm>
            <a:off x="478800" y="1038240"/>
            <a:ext cx="2819160" cy="3580920"/>
          </a:xfrm>
          <a:prstGeom prst="rect">
            <a:avLst/>
          </a:prstGeom>
          <a:ln w="0">
            <a:noFill/>
          </a:ln>
        </p:spPr>
      </p:pic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563840" y="493200"/>
            <a:ext cx="5284800" cy="30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Овсянников Илья Александрович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6" name="Рисунок 6" descr=""/>
          <p:cNvPicPr/>
          <p:nvPr/>
        </p:nvPicPr>
        <p:blipFill>
          <a:blip r:embed="rId2"/>
          <a:stretch/>
        </p:blipFill>
        <p:spPr>
          <a:xfrm>
            <a:off x="669600" y="4635360"/>
            <a:ext cx="2437920" cy="2736360"/>
          </a:xfrm>
          <a:prstGeom prst="rect">
            <a:avLst/>
          </a:prstGeom>
          <a:ln w="0">
            <a:noFill/>
          </a:ln>
        </p:spPr>
      </p:pic>
      <p:pic>
        <p:nvPicPr>
          <p:cNvPr id="347" name="Рисунок 7" descr=""/>
          <p:cNvPicPr/>
          <p:nvPr/>
        </p:nvPicPr>
        <p:blipFill>
          <a:blip r:embed="rId3"/>
          <a:stretch/>
        </p:blipFill>
        <p:spPr>
          <a:xfrm>
            <a:off x="7251840" y="317160"/>
            <a:ext cx="1545120" cy="62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subTitle"/>
          </p:nvPr>
        </p:nvSpPr>
        <p:spPr>
          <a:xfrm>
            <a:off x="13871880" y="6610680"/>
            <a:ext cx="3861000" cy="32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/>
            <a:endParaRPr b="0" lang="en-US" sz="2110" spc="-1" strike="noStrike">
              <a:solidFill>
                <a:srgbClr val="1d1d1b"/>
              </a:solidFill>
              <a:latin typeface="Times New Roman"/>
            </a:endParaRPr>
          </a:p>
        </p:txBody>
      </p:sp>
      <p:sp>
        <p:nvSpPr>
          <p:cNvPr id="276" name="TextBox 3"/>
          <p:cNvSpPr/>
          <p:nvPr/>
        </p:nvSpPr>
        <p:spPr>
          <a:xfrm>
            <a:off x="360000" y="2388960"/>
            <a:ext cx="9972720" cy="443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262" strike="noStrike">
                <a:solidFill>
                  <a:srgbClr val="c00000"/>
                </a:solidFill>
                <a:latin typeface="Times New Roman"/>
              </a:rPr>
              <a:t>ЭТО НЕ МЕДИЦИНСКАЯ ПОДГОТОВКА!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-  Это алгоритм действий оператора в условиях боевых действий (опасности) при появлении пострадавшего.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-  Это составляющая: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 marL="401040" indent="-401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Тактики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 marL="401040" indent="-401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Огневой подготовки 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 marL="401040" indent="-401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Медицинской подготовки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 marL="401040" indent="-4010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Командной работы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title"/>
          </p:nvPr>
        </p:nvSpPr>
        <p:spPr>
          <a:xfrm>
            <a:off x="88920" y="352440"/>
            <a:ext cx="8019720" cy="49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Тактическая медицина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-87840" y="428760"/>
            <a:ext cx="6950520" cy="47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Время и качество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9" name="Объект 6" descr=""/>
          <p:cNvPicPr/>
          <p:nvPr/>
        </p:nvPicPr>
        <p:blipFill>
          <a:blip r:embed="rId1"/>
          <a:stretch/>
        </p:blipFill>
        <p:spPr>
          <a:xfrm>
            <a:off x="5380920" y="1374480"/>
            <a:ext cx="3975480" cy="2611080"/>
          </a:xfrm>
          <a:prstGeom prst="rect">
            <a:avLst/>
          </a:prstGeom>
          <a:ln w="0">
            <a:noFill/>
          </a:ln>
        </p:spPr>
      </p:pic>
      <p:pic>
        <p:nvPicPr>
          <p:cNvPr id="280" name="Рисунок 5" descr=""/>
          <p:cNvPicPr/>
          <p:nvPr/>
        </p:nvPicPr>
        <p:blipFill>
          <a:blip r:embed="rId2"/>
          <a:stretch/>
        </p:blipFill>
        <p:spPr>
          <a:xfrm>
            <a:off x="1336680" y="1362240"/>
            <a:ext cx="4101480" cy="2660400"/>
          </a:xfrm>
          <a:prstGeom prst="rect">
            <a:avLst/>
          </a:prstGeom>
          <a:ln w="0">
            <a:noFill/>
          </a:ln>
        </p:spPr>
      </p:pic>
      <p:pic>
        <p:nvPicPr>
          <p:cNvPr id="281" name="Рисунок 7" descr=""/>
          <p:cNvPicPr/>
          <p:nvPr/>
        </p:nvPicPr>
        <p:blipFill>
          <a:blip r:embed="rId3"/>
          <a:stretch/>
        </p:blipFill>
        <p:spPr>
          <a:xfrm>
            <a:off x="5380920" y="3985920"/>
            <a:ext cx="3975480" cy="2802600"/>
          </a:xfrm>
          <a:prstGeom prst="rect">
            <a:avLst/>
          </a:prstGeom>
          <a:ln w="0">
            <a:noFill/>
          </a:ln>
        </p:spPr>
      </p:pic>
      <p:pic>
        <p:nvPicPr>
          <p:cNvPr id="282" name="Рисунок 8" descr=""/>
          <p:cNvPicPr/>
          <p:nvPr/>
        </p:nvPicPr>
        <p:blipFill>
          <a:blip r:embed="rId4"/>
          <a:stretch/>
        </p:blipFill>
        <p:spPr>
          <a:xfrm>
            <a:off x="1336680" y="4023000"/>
            <a:ext cx="4101480" cy="276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46120" y="428760"/>
            <a:ext cx="7247520" cy="136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Травмы совместимые с жизнью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906120" y="2152440"/>
            <a:ext cx="9393480" cy="46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Кровотечения – 91%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Кровотечения из конечностей – 13,5%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Узловые кровотечения – 19,2%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Кровотечения в области живота (брюшная аорта) – 67,3%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Проблемы с дыхательными путями – 7,9%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Проблемы с дыхательной системой – 1%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Гипотермия – 0,1%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Скругленный прямоугольник 4"/>
          <p:cNvSpPr/>
          <p:nvPr/>
        </p:nvSpPr>
        <p:spPr>
          <a:xfrm>
            <a:off x="1765440" y="347760"/>
            <a:ext cx="6552720" cy="8521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c00000"/>
                </a:solidFill>
                <a:latin typeface="Times New Roman"/>
              </a:rPr>
              <a:t>Боевая травма – 93%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Скругленный прямоугольник 5"/>
          <p:cNvSpPr/>
          <p:nvPr/>
        </p:nvSpPr>
        <p:spPr>
          <a:xfrm>
            <a:off x="5803920" y="1664640"/>
            <a:ext cx="3974040" cy="108612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 </a:t>
            </a: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Местом смерти для 84 % раненых является поле боя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Скругленный прямоугольник 6"/>
          <p:cNvSpPr/>
          <p:nvPr/>
        </p:nvSpPr>
        <p:spPr>
          <a:xfrm>
            <a:off x="418320" y="1690560"/>
            <a:ext cx="3885840" cy="1059840"/>
          </a:xfrm>
          <a:prstGeom prst="roundRect">
            <a:avLst>
              <a:gd name="adj" fmla="val 16667"/>
            </a:avLst>
          </a:prstGeom>
          <a:noFill/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75 </a:t>
            </a:r>
            <a:r>
              <a:rPr b="0" lang="en-US" sz="2450" spc="-1" strike="noStrike">
                <a:solidFill>
                  <a:schemeClr val="dk1"/>
                </a:solidFill>
                <a:latin typeface="Times New Roman"/>
              </a:rPr>
              <a:t>% </a:t>
            </a:r>
            <a:r>
              <a:rPr b="0" lang="ru-RU" sz="2450" spc="-1" strike="noStrike">
                <a:solidFill>
                  <a:schemeClr val="dk1"/>
                </a:solidFill>
                <a:latin typeface="Times New Roman"/>
              </a:rPr>
              <a:t>погибших первая помощь не была оказана</a:t>
            </a:r>
            <a:endParaRPr b="0" lang="en-US" sz="245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88" name="Диаграмма 7"/>
          <p:cNvGraphicFramePr/>
          <p:nvPr/>
        </p:nvGraphicFramePr>
        <p:xfrm>
          <a:off x="-520560" y="3201840"/>
          <a:ext cx="5970240" cy="384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89" name="Диаграмма 8"/>
          <p:cNvGraphicFramePr/>
          <p:nvPr/>
        </p:nvGraphicFramePr>
        <p:xfrm>
          <a:off x="4722840" y="2943360"/>
          <a:ext cx="5970240" cy="410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/>
          </p:nvPr>
        </p:nvSpPr>
        <p:spPr>
          <a:xfrm>
            <a:off x="906120" y="1791720"/>
            <a:ext cx="8881200" cy="46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2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Массивные кровотечения из конечностей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2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Массивные кровотечения из узловых соединений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2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  <a:ea typeface="Times New Roman"/>
              </a:rPr>
              <a:t>Напряжённый пневмоторакс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200000"/>
              </a:lnSpc>
              <a:buNone/>
            </a:pPr>
            <a:r>
              <a:rPr b="0" lang="ru-RU" sz="3200" spc="-1" strike="noStrike">
                <a:solidFill>
                  <a:schemeClr val="dk1"/>
                </a:solidFill>
                <a:latin typeface="Times New Roman"/>
                <a:ea typeface="Calibri"/>
              </a:rPr>
              <a:t>Непроходимость верхних дыхательных путей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Заголовок 1"/>
          <p:cNvSpPr/>
          <p:nvPr/>
        </p:nvSpPr>
        <p:spPr>
          <a:xfrm>
            <a:off x="546120" y="428760"/>
            <a:ext cx="7247520" cy="136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Основные причины смерти 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516250"/>
                </a:solidFill>
                <a:latin typeface="Times New Roman"/>
              </a:rPr>
              <a:t>в следствие травм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6"/>
          <p:cNvSpPr/>
          <p:nvPr/>
        </p:nvSpPr>
        <p:spPr>
          <a:xfrm>
            <a:off x="1155600" y="352440"/>
            <a:ext cx="63241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Характер основных ранений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Изображение 3" descr="2017-09-30 01-20-13.JPG"/>
          <p:cNvPicPr/>
          <p:nvPr/>
        </p:nvPicPr>
        <p:blipFill>
          <a:blip r:embed="rId1"/>
          <a:stretch/>
        </p:blipFill>
        <p:spPr>
          <a:xfrm>
            <a:off x="167760" y="1888920"/>
            <a:ext cx="3674520" cy="489960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"/>
          <p:cNvPicPr/>
          <p:nvPr/>
        </p:nvPicPr>
        <p:blipFill>
          <a:blip r:embed="rId2"/>
          <a:stretch/>
        </p:blipFill>
        <p:spPr>
          <a:xfrm>
            <a:off x="3992400" y="1901160"/>
            <a:ext cx="6532920" cy="489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079640" y="500760"/>
            <a:ext cx="6950520" cy="596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516250"/>
                </a:solidFill>
                <a:latin typeface="Times New Roman"/>
              </a:rPr>
              <a:t>Три зоны оказания помощи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934402675"/>
              </p:ext>
            </p:extLst>
          </p:nvPr>
        </p:nvGraphicFramePr>
        <p:xfrm>
          <a:off x="1436760" y="1495440"/>
          <a:ext cx="8024040" cy="533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96" name="Picture 3" descr="C:\Users\USER\Desktop\cover_tacmed.jpg"/>
          <p:cNvPicPr/>
          <p:nvPr/>
        </p:nvPicPr>
        <p:blipFill>
          <a:blip r:embed="rId6"/>
          <a:stretch/>
        </p:blipFill>
        <p:spPr>
          <a:xfrm>
            <a:off x="1436760" y="1645200"/>
            <a:ext cx="2167200" cy="1277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C:\Users\USER\Desktop\Без названия.jpg"/>
          <p:cNvPicPr/>
          <p:nvPr/>
        </p:nvPicPr>
        <p:blipFill>
          <a:blip r:embed="rId7"/>
          <a:stretch/>
        </p:blipFill>
        <p:spPr>
          <a:xfrm>
            <a:off x="1436760" y="5325840"/>
            <a:ext cx="2167200" cy="13968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5" descr="C:\Users\USER\Desktop\images (1).jpg"/>
          <p:cNvPicPr/>
          <p:nvPr/>
        </p:nvPicPr>
        <p:blipFill>
          <a:blip r:embed="rId8"/>
          <a:stretch/>
        </p:blipFill>
        <p:spPr>
          <a:xfrm>
            <a:off x="1436760" y="3454200"/>
            <a:ext cx="2167200" cy="1473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-216000" y="368280"/>
            <a:ext cx="8040600" cy="144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516250"/>
                </a:solidFill>
                <a:latin typeface="Times New Roman"/>
              </a:rPr>
              <a:t>Оказание помощи в Красной зоне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927000" y="1800360"/>
            <a:ext cx="9143640" cy="3504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 u="sng">
                <a:solidFill>
                  <a:schemeClr val="dk1"/>
                </a:solidFill>
                <a:uFillTx/>
                <a:latin typeface="Times New Roman"/>
              </a:rPr>
              <a:t>ЦЕЛИ: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Выполнить задание с минимальным количеством пострадавших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Не допустить получения дополнительных травм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Устранить или подавить угрозу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Оказать самопомощь(турникет, прямое давление)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chemeClr val="dk1"/>
                </a:solidFill>
                <a:latin typeface="Times New Roman"/>
              </a:rPr>
              <a:t>- Переместиться (перемесить) за ближайшее укрытие, уменьшить опасность.</a:t>
            </a: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  <a:p>
            <a:pPr indent="0">
              <a:lnSpc>
                <a:spcPct val="100000"/>
              </a:lnSpc>
              <a:buNone/>
            </a:pPr>
            <a:endParaRPr b="0" lang="en-US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Прямоугольник: скругленные углы 3"/>
          <p:cNvSpPr/>
          <p:nvPr/>
        </p:nvSpPr>
        <p:spPr>
          <a:xfrm>
            <a:off x="1536840" y="5686560"/>
            <a:ext cx="7772040" cy="129492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fda6"/>
              </a:gs>
              <a:gs pos="35000">
                <a:srgbClr val="e3fbc2"/>
              </a:gs>
              <a:gs pos="100000">
                <a:srgbClr val="f4ffe6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c00000"/>
                </a:solidFill>
                <a:latin typeface="Calibri"/>
              </a:rPr>
              <a:t>Лучшее лекарство на поле боя – огневое превосходство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5377</TotalTime>
  <Words>399</Words>
  <Paragraphs>92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2024-01-22T16:44:10Z</dcterms:created>
  <dc:creator>Пользователь</dc:creator>
  <dc:description/>
  <dc:language>en-US</dc:language>
  <cp:lastModifiedBy>CRVSP</cp:lastModifiedBy>
  <dcterms:modified xsi:type="dcterms:W3CDTF">2024-05-03T13:57:14Z</dcterms:modified>
  <cp:revision>43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